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7"/>
  </p:notesMasterIdLst>
  <p:handoutMasterIdLst>
    <p:handoutMasterId r:id="rId18"/>
  </p:handoutMasterIdLst>
  <p:sldIdLst>
    <p:sldId id="256" r:id="rId2"/>
    <p:sldId id="257" r:id="rId3"/>
    <p:sldId id="259" r:id="rId4"/>
    <p:sldId id="262" r:id="rId5"/>
    <p:sldId id="264" r:id="rId6"/>
    <p:sldId id="268" r:id="rId7"/>
    <p:sldId id="277" r:id="rId8"/>
    <p:sldId id="266" r:id="rId9"/>
    <p:sldId id="269" r:id="rId10"/>
    <p:sldId id="270" r:id="rId11"/>
    <p:sldId id="271" r:id="rId12"/>
    <p:sldId id="272" r:id="rId13"/>
    <p:sldId id="273" r:id="rId14"/>
    <p:sldId id="274" r:id="rId15"/>
    <p:sldId id="275" r:id="rId16"/>
  </p:sldIdLst>
  <p:sldSz cx="12192000" cy="6858000"/>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FCD"/>
    <a:srgbClr val="FF99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F154319-99F6-45F8-A090-71205EE69B72}" type="datetimeFigureOut">
              <a:rPr lang="en-US" smtClean="0"/>
              <a:t>11/9/2021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86FFBA8-5EAC-4839-A354-3160E6010CB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65C142B-C45F-4CB1-9A27-A502A3EFE916}" type="datetimeFigureOut">
              <a:rPr lang="en-US" smtClean="0"/>
              <a:pPr/>
              <a:t>11/9/2021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88A035B-60D1-458F-97A1-7C873DBD6C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17463" y="0"/>
            <a:ext cx="12231688" cy="6856413"/>
            <a:chOff x="-16934" y="0"/>
            <a:chExt cx="12231160" cy="6856214"/>
          </a:xfrm>
        </p:grpSpPr>
        <p:pic>
          <p:nvPicPr>
            <p:cNvPr id="5" name="Picture 12" descr="HD-PanelTitleR1.png"/>
            <p:cNvPicPr>
              <a:picLocks noChangeAspect="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sp>
          <p:nvSpPr>
            <p:cNvPr id="6" name="Rectangle 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srcRect/>
            <a:stretch>
              <a:fillRect/>
            </a:stretch>
          </p:blipFill>
          <p:spPr bwMode="auto">
            <a:xfrm>
              <a:off x="-16934" y="3147609"/>
              <a:ext cx="2478024" cy="612648"/>
            </a:xfrm>
            <a:prstGeom prst="rect">
              <a:avLst/>
            </a:prstGeom>
            <a:noFill/>
            <a:ln w="9525">
              <a:noFill/>
              <a:miter lim="800000"/>
              <a:headEnd/>
              <a:tailEnd/>
            </a:ln>
          </p:spPr>
        </p:pic>
        <p:pic>
          <p:nvPicPr>
            <p:cNvPr id="8" name="Picture 15" descr="HDRibbonTitle-UniformTrim.png"/>
            <p:cNvPicPr>
              <a:picLocks noChangeAspect="1"/>
            </p:cNvPicPr>
            <p:nvPr/>
          </p:nvPicPr>
          <p:blipFill>
            <a:blip r:embed="rId3"/>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8"/>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1CE026EC-C668-4963-AD8D-83C2A031CDB7}" type="datetime1">
              <a:rPr lang="en-US" smtClean="0"/>
              <a:pPr>
                <a:defRPr/>
              </a:pPr>
              <a:t>11/9/2021</a:t>
            </a:fld>
            <a:endParaRPr lang="en-US" dirty="0"/>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5BDF646D-6CCB-48A6-988E-152E45831BE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265466-AACB-4AC8-8DFA-6A56DE2F679A}" type="datetime1">
              <a:rPr lang="en-US" smtClean="0"/>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97DE7EC-9227-4803-A3E8-17EA51E65A9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16C076-7822-4418-BAC4-537A937973FB}" type="datetime1">
              <a:rPr lang="en-US" smtClean="0"/>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9F0325F-4A9B-4E97-A9C5-DC37606EE26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smtClean="0"/>
              <a:t>“</a:t>
            </a:r>
          </a:p>
        </p:txBody>
      </p:sp>
      <p:sp>
        <p:nvSpPr>
          <p:cNvPr id="6" name="TextBox 5"/>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smtClean="0"/>
              <a:t>”</a:t>
            </a:r>
          </a:p>
        </p:txBody>
      </p:sp>
      <p:cxnSp>
        <p:nvCxnSpPr>
          <p:cNvPr id="7" name="Straight Connector 6"/>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08BDA972-9979-4793-A8FA-834AEC0A81D9}" type="datetime1">
              <a:rPr lang="en-US" smtClean="0"/>
              <a:pPr>
                <a:defRPr/>
              </a:pPr>
              <a:t>11/9/2021</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fld id="{96A1B2D2-A410-48E5-AC14-FADE628FD1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5AB44F-5393-4D81-9E8F-82A78EE83EC5}" type="datetime1">
              <a:rPr lang="en-US" smtClean="0"/>
              <a:pPr>
                <a:defRPr/>
              </a:pPr>
              <a:t>11/9/2021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8BA326-4A2F-4939-A15F-1160A6AAD1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smtClean="0"/>
              <a:t>“</a:t>
            </a:r>
          </a:p>
        </p:txBody>
      </p:sp>
      <p:sp>
        <p:nvSpPr>
          <p:cNvPr id="6" name="TextBox 5"/>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smtClean="0"/>
              <a:t>”</a:t>
            </a:r>
          </a:p>
        </p:txBody>
      </p:sp>
      <p:cxnSp>
        <p:nvCxnSpPr>
          <p:cNvPr id="7" name="Straight Connector 6"/>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67A91E8B-FD7B-46AC-8AC7-9DBCE69A25D6}" type="datetime1">
              <a:rPr lang="en-US" smtClean="0"/>
              <a:pPr>
                <a:defRPr/>
              </a:pPr>
              <a:t>11/9/2021</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fld id="{37B888FF-81FF-49F2-8063-651AB8250F3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A67D7076-4402-47D2-BBCF-02A8C7D342B3}" type="datetime1">
              <a:rPr lang="en-US" smtClean="0"/>
              <a:pPr>
                <a:defRPr/>
              </a:pPr>
              <a:t>11/9/2021</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D8D9CD89-E21E-420B-AA24-990DF2B0582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0429DDC-0CF4-482E-A1B2-5DB95AC53571}" type="datetime1">
              <a:rPr lang="en-US" smtClean="0"/>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7603F8-183D-4BBB-A084-457F944A75A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61902EF-66FB-49E7-B019-E6E7C1286B01}" type="datetime1">
              <a:rPr lang="en-US" smtClean="0"/>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7E47D14-3CB6-4821-A742-A53C10130C2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F5E1D44-BEEE-4E4F-82A7-418E938FE80F}" type="datetime1">
              <a:rPr lang="en-US" smtClean="0"/>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46D5BD-1AC2-4923-8AB1-B7AA4D0F57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6E1EAB-1F6C-4881-896E-3A5379FECDB8}" type="datetime1">
              <a:rPr lang="en-US" smtClean="0"/>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6CE3F08-E8B8-4651-87C7-688E35630EC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89C3A0C5-FD4B-4F1B-8F71-D6FDB1963DD2}" type="datetime1">
              <a:rPr lang="en-US" smtClean="0"/>
              <a:pPr>
                <a:defRPr/>
              </a:pPr>
              <a:t>11/9/2021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67ED5341-51E7-44FA-843F-BD91DBC8403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88BA9A6-EF98-4D1A-9957-743A756751AE}" type="datetime1">
              <a:rPr lang="en-US" smtClean="0"/>
              <a:pPr>
                <a:defRPr/>
              </a:pPr>
              <a:t>11/9/2021</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F47CD01C-3F4E-403F-9145-7DD5D29156A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8559493B-A7F2-45BF-9E84-4E62876F4C17}" type="datetime1">
              <a:rPr lang="en-US" smtClean="0"/>
              <a:pPr>
                <a:defRPr/>
              </a:pPr>
              <a:t>11/9/2021</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32B49DDE-C49B-40C9-A2FE-113BDD11F6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D3D097-F964-4EDC-A948-688F112416C7}" type="datetime1">
              <a:rPr lang="en-US" smtClean="0"/>
              <a:pPr>
                <a:defRPr/>
              </a:pPr>
              <a:t>11/9/2021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96EEEEB-1621-435C-9ADB-EF1B7482A07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652F71F-3DEE-4583-87DB-535861A226EC}" type="datetime1">
              <a:rPr lang="en-US" smtClean="0"/>
              <a:pPr>
                <a:defRPr/>
              </a:pPr>
              <a:t>11/9/2021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2F520ACB-0D03-4F4A-A2B1-744B19AEBC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9F3E5C-6884-4F78-B9E1-8B86A1869D03}" type="datetime1">
              <a:rPr lang="en-US" smtClean="0"/>
              <a:pPr>
                <a:defRPr/>
              </a:pPr>
              <a:t>11/9/2021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8017F7-933E-43FE-8385-E4B0FFCE88E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20"/>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srcRect/>
            <a:stretch>
              <a:fillRect/>
            </a:stretch>
          </p:blipFill>
          <p:spPr bwMode="auto">
            <a:xfrm>
              <a:off x="-15736" y="3153832"/>
              <a:ext cx="77724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1"/>
            <a:srcRect/>
            <a:stretch>
              <a:fillRect/>
            </a:stretch>
          </p:blipFill>
          <p:spPr bwMode="auto">
            <a:xfrm>
              <a:off x="11436986" y="3153832"/>
              <a:ext cx="77724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159D817F-E386-47C3-9BBA-AB182F4FE09F}" type="datetime1">
              <a:rPr lang="en-US" smtClean="0"/>
              <a:pPr>
                <a:defRPr/>
              </a:pPr>
              <a:t>11/9/2021</a:t>
            </a:fld>
            <a:endParaRPr lang="en-US" dirty="0"/>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6399193E-75FD-4F91-ABCA-420CBB6DAF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05" r:id="rId7"/>
    <p:sldLayoutId id="2147483915" r:id="rId8"/>
    <p:sldLayoutId id="2147483906" r:id="rId9"/>
    <p:sldLayoutId id="2147483907" r:id="rId10"/>
    <p:sldLayoutId id="2147483916" r:id="rId11"/>
    <p:sldLayoutId id="2147483917" r:id="rId12"/>
    <p:sldLayoutId id="2147483908" r:id="rId13"/>
    <p:sldLayoutId id="2147483918" r:id="rId14"/>
    <p:sldLayoutId id="2147483919" r:id="rId15"/>
    <p:sldLayoutId id="2147483920" r:id="rId16"/>
    <p:sldLayoutId id="2147483921" r:id="rId17"/>
  </p:sldLayoutIdLst>
  <p:hf hdr="0" ftr="0" dt="0"/>
  <p:txStyles>
    <p:titleStyle>
      <a:lvl1pPr algn="ctr" defTabSz="457200" rtl="0" eaLnBrk="1" fontAlgn="base" hangingPunct="1">
        <a:spcBef>
          <a:spcPct val="0"/>
        </a:spcBef>
        <a:spcAft>
          <a:spcPct val="0"/>
        </a:spcAft>
        <a:defRPr sz="4400" kern="1200">
          <a:ln w="3175" cmpd="sng">
            <a:noFill/>
          </a:ln>
          <a:solidFill>
            <a:srgbClr val="262626"/>
          </a:solidFill>
          <a:latin typeface="+mj-lt"/>
          <a:ea typeface="+mj-ea"/>
          <a:cs typeface="+mj-cs"/>
        </a:defRPr>
      </a:lvl1pPr>
      <a:lvl2pPr algn="ctr" defTabSz="457200" rtl="0" eaLnBrk="1" fontAlgn="base" hangingPunct="1">
        <a:spcBef>
          <a:spcPct val="0"/>
        </a:spcBef>
        <a:spcAft>
          <a:spcPct val="0"/>
        </a:spcAft>
        <a:defRPr sz="4400">
          <a:solidFill>
            <a:srgbClr val="262626"/>
          </a:solidFill>
          <a:latin typeface="Garamond" panose="02020404030301010803" pitchFamily="18" charset="0"/>
        </a:defRPr>
      </a:lvl2pPr>
      <a:lvl3pPr algn="ctr" defTabSz="457200" rtl="0" eaLnBrk="1" fontAlgn="base" hangingPunct="1">
        <a:spcBef>
          <a:spcPct val="0"/>
        </a:spcBef>
        <a:spcAft>
          <a:spcPct val="0"/>
        </a:spcAft>
        <a:defRPr sz="4400">
          <a:solidFill>
            <a:srgbClr val="262626"/>
          </a:solidFill>
          <a:latin typeface="Garamond" panose="02020404030301010803" pitchFamily="18" charset="0"/>
        </a:defRPr>
      </a:lvl3pPr>
      <a:lvl4pPr algn="ctr" defTabSz="457200" rtl="0" eaLnBrk="1" fontAlgn="base" hangingPunct="1">
        <a:spcBef>
          <a:spcPct val="0"/>
        </a:spcBef>
        <a:spcAft>
          <a:spcPct val="0"/>
        </a:spcAft>
        <a:defRPr sz="4400">
          <a:solidFill>
            <a:srgbClr val="262626"/>
          </a:solidFill>
          <a:latin typeface="Garamond" panose="02020404030301010803" pitchFamily="18" charset="0"/>
        </a:defRPr>
      </a:lvl4pPr>
      <a:lvl5pPr algn="ctr" defTabSz="457200" rtl="0" eaLnBrk="1" fontAlgn="base" hangingPunct="1">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1" fontAlgn="base" hangingPunct="1">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1" fontAlgn="base" hangingPunct="1">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1" fontAlgn="base" hangingPunct="1">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1" fontAlgn="base" hangingPunct="1">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692400" y="1662113"/>
            <a:ext cx="6815138" cy="1514475"/>
          </a:xfrm>
        </p:spPr>
        <p:txBody>
          <a:bodyPr/>
          <a:lstStyle/>
          <a:p>
            <a:pPr eaLnBrk="1" hangingPunct="1"/>
            <a:r>
              <a:rPr lang="en-US" altLang="en-US" sz="1400" b="1" smtClean="0">
                <a:ln>
                  <a:noFill/>
                </a:ln>
              </a:rPr>
              <a:t>A PRESENTATION BY THE GUEST SPEAKER</a:t>
            </a:r>
            <a:br>
              <a:rPr lang="en-US" altLang="en-US" sz="1400" b="1" smtClean="0">
                <a:ln>
                  <a:noFill/>
                </a:ln>
              </a:rPr>
            </a:br>
            <a:r>
              <a:rPr lang="en-US" altLang="en-US" sz="1400" b="1" smtClean="0">
                <a:ln>
                  <a:noFill/>
                </a:ln>
              </a:rPr>
              <a:t> MR. HAYATUDDEEN A. AWWAL,</a:t>
            </a:r>
            <a:r>
              <a:rPr lang="en-US" altLang="en-US" sz="1400" b="1" baseline="-25000" smtClean="0">
                <a:ln>
                  <a:noFill/>
                </a:ln>
              </a:rPr>
              <a:t> FNIQ</a:t>
            </a:r>
            <a:r>
              <a:rPr lang="en-US" altLang="en-US" sz="1400" b="1" smtClean="0">
                <a:ln>
                  <a:noFill/>
                </a:ln>
              </a:rPr>
              <a:t/>
            </a:r>
            <a:br>
              <a:rPr lang="en-US" altLang="en-US" sz="1400" b="1" smtClean="0">
                <a:ln>
                  <a:noFill/>
                </a:ln>
              </a:rPr>
            </a:br>
            <a:r>
              <a:rPr lang="en-US" altLang="en-US" sz="1400" b="1" smtClean="0">
                <a:ln>
                  <a:noFill/>
                </a:ln>
              </a:rPr>
              <a:t>MANAGING DIRECTOR/CEO OF FHA MORTGAGE BANK (FHAMB) LIMITED</a:t>
            </a:r>
            <a:endParaRPr lang="en-US" altLang="en-US" sz="1400" smtClean="0">
              <a:ln>
                <a:noFill/>
              </a:ln>
            </a:endParaRPr>
          </a:p>
        </p:txBody>
      </p:sp>
      <p:sp>
        <p:nvSpPr>
          <p:cNvPr id="15363" name="Subtitle 2"/>
          <p:cNvSpPr>
            <a:spLocks noGrp="1"/>
          </p:cNvSpPr>
          <p:nvPr>
            <p:ph type="subTitle" idx="1"/>
          </p:nvPr>
        </p:nvSpPr>
        <p:spPr>
          <a:xfrm>
            <a:off x="2692400" y="3657600"/>
            <a:ext cx="6815138" cy="1320800"/>
          </a:xfrm>
        </p:spPr>
        <p:txBody>
          <a:bodyPr/>
          <a:lstStyle/>
          <a:p>
            <a:pPr eaLnBrk="1" hangingPunct="1"/>
            <a:r>
              <a:rPr lang="en-US" altLang="en-US" sz="1400" b="1" dirty="0" smtClean="0"/>
              <a:t>AT </a:t>
            </a:r>
          </a:p>
          <a:p>
            <a:pPr eaLnBrk="1" hangingPunct="1"/>
            <a:r>
              <a:rPr lang="en-US" altLang="en-US" sz="1400" b="1" dirty="0" smtClean="0"/>
              <a:t>THE 4</a:t>
            </a:r>
            <a:r>
              <a:rPr lang="en-US" altLang="en-US" sz="1400" b="1" baseline="30000" dirty="0" smtClean="0"/>
              <a:t>TH</a:t>
            </a:r>
            <a:r>
              <a:rPr lang="en-US" altLang="en-US" sz="1400" b="1" dirty="0" smtClean="0"/>
              <a:t> ANNUAL NIGERIA AFFORDABLE HOUSING FINANCE &amp; INNOVATION SUMMIT &amp; EXPO ON  9</a:t>
            </a:r>
            <a:r>
              <a:rPr lang="en-US" altLang="en-US" sz="1400" b="1" baseline="30000" dirty="0" smtClean="0"/>
              <a:t>TH</a:t>
            </a:r>
            <a:r>
              <a:rPr lang="en-US" altLang="en-US" sz="1400" b="1" dirty="0" smtClean="0"/>
              <a:t> &amp; 10</a:t>
            </a:r>
            <a:r>
              <a:rPr lang="en-US" altLang="en-US" sz="1400" b="1" baseline="30000" dirty="0" smtClean="0"/>
              <a:t>TH</a:t>
            </a:r>
            <a:r>
              <a:rPr lang="en-US" altLang="en-US" sz="1400" b="1" dirty="0" smtClean="0"/>
              <a:t> NOVEMBER, 2021 AT THE NAF CONFERENCE CENTRE, ABUJA.</a:t>
            </a:r>
            <a:endParaRPr lang="en-US" altLang="en-US" sz="1200" dirty="0" smtClean="0"/>
          </a:p>
        </p:txBody>
      </p:sp>
      <p:pic>
        <p:nvPicPr>
          <p:cNvPr id="15364" name="Picture 5"/>
          <p:cNvPicPr>
            <a:picLocks noChangeAspect="1" noChangeArrowheads="1"/>
          </p:cNvPicPr>
          <p:nvPr/>
        </p:nvPicPr>
        <p:blipFill>
          <a:blip r:embed="rId2"/>
          <a:srcRect/>
          <a:stretch>
            <a:fillRect/>
          </a:stretch>
        </p:blipFill>
        <p:spPr bwMode="auto">
          <a:xfrm>
            <a:off x="5673725" y="1423988"/>
            <a:ext cx="852488" cy="8937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BDF646D-6CCB-48A6-988E-152E45831BE4}" type="slidenum">
              <a:rPr lang="en-US" smtClean="0"/>
              <a:pPr/>
              <a:t>1</a:t>
            </a:fld>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24579" name="Rectangle 1"/>
          <p:cNvSpPr>
            <a:spLocks noChangeArrowheads="1"/>
          </p:cNvSpPr>
          <p:nvPr/>
        </p:nvSpPr>
        <p:spPr bwMode="auto">
          <a:xfrm>
            <a:off x="729887" y="953635"/>
            <a:ext cx="10668000" cy="2003425"/>
          </a:xfrm>
          <a:prstGeom prst="rect">
            <a:avLst/>
          </a:prstGeom>
          <a:noFill/>
          <a:ln w="9525">
            <a:noFill/>
            <a:miter lim="800000"/>
            <a:headEnd/>
            <a:tailEnd/>
          </a:ln>
        </p:spPr>
        <p:txBody>
          <a:bodyPr>
            <a:spAutoFit/>
          </a:bodyPr>
          <a:lstStyle/>
          <a:p>
            <a:pPr marL="514350" indent="-285750" algn="just" eaLnBrk="1" hangingPunct="1">
              <a:lnSpc>
                <a:spcPct val="115000"/>
              </a:lnSpc>
              <a:buFont typeface="Wingdings" pitchFamily="2" charset="2"/>
              <a:buChar char="q"/>
            </a:pPr>
            <a:r>
              <a:rPr lang="en-US" altLang="en-US" b="1" u="sng" dirty="0">
                <a:latin typeface="Century Gothic" pitchFamily="34" charset="0"/>
                <a:cs typeface="Times New Roman" pitchFamily="18" charset="0"/>
              </a:rPr>
              <a:t>Marketing and Sales of FMBN Funded Estates:</a:t>
            </a:r>
            <a:endParaRPr lang="en-US" altLang="en-US" sz="2400" dirty="0">
              <a:latin typeface="Calibri" pitchFamily="34" charset="0"/>
              <a:cs typeface="Times New Roman" pitchFamily="18" charset="0"/>
            </a:endParaRPr>
          </a:p>
          <a:p>
            <a:pPr marL="514350" indent="-285750" algn="just" eaLnBrk="1" hangingPunct="1">
              <a:lnSpc>
                <a:spcPct val="115000"/>
              </a:lnSpc>
              <a:buFont typeface="Wingdings" pitchFamily="2" charset="2"/>
              <a:buChar char="q"/>
            </a:pPr>
            <a:r>
              <a:rPr lang="en-GB" altLang="en-US" dirty="0">
                <a:latin typeface="Century Gothic" pitchFamily="34" charset="0"/>
                <a:cs typeface="Times New Roman" pitchFamily="18" charset="0"/>
              </a:rPr>
              <a:t>As a result of the proactive marketing, innovative, strategic and creative stands of FHAMB, the PMB was given an award of excellence by FMBN and was appointed to market and sale various FMBN Funded Estates across the Country (in </a:t>
            </a:r>
            <a:r>
              <a:rPr lang="en-GB" altLang="en-US" b="1" dirty="0">
                <a:latin typeface="Century Gothic" pitchFamily="34" charset="0"/>
                <a:cs typeface="Times New Roman" pitchFamily="18" charset="0"/>
              </a:rPr>
              <a:t>Abuja, Kaduna, Kano, </a:t>
            </a:r>
            <a:r>
              <a:rPr lang="en-GB" altLang="en-US" b="1" dirty="0" err="1">
                <a:latin typeface="Century Gothic" pitchFamily="34" charset="0"/>
                <a:cs typeface="Times New Roman" pitchFamily="18" charset="0"/>
              </a:rPr>
              <a:t>Sokoto</a:t>
            </a:r>
            <a:r>
              <a:rPr lang="en-GB" altLang="en-US" b="1" dirty="0">
                <a:latin typeface="Century Gothic" pitchFamily="34" charset="0"/>
                <a:cs typeface="Times New Roman" pitchFamily="18" charset="0"/>
              </a:rPr>
              <a:t>, </a:t>
            </a:r>
            <a:r>
              <a:rPr lang="en-GB" altLang="en-US" b="1" dirty="0" err="1">
                <a:latin typeface="Century Gothic" pitchFamily="34" charset="0"/>
                <a:cs typeface="Times New Roman" pitchFamily="18" charset="0"/>
              </a:rPr>
              <a:t>Katsina</a:t>
            </a:r>
            <a:r>
              <a:rPr lang="en-GB" altLang="en-US" b="1" dirty="0">
                <a:latin typeface="Century Gothic" pitchFamily="34" charset="0"/>
                <a:cs typeface="Times New Roman" pitchFamily="18" charset="0"/>
              </a:rPr>
              <a:t>, </a:t>
            </a:r>
            <a:r>
              <a:rPr lang="en-GB" altLang="en-US" b="1" dirty="0" err="1">
                <a:latin typeface="Century Gothic" pitchFamily="34" charset="0"/>
                <a:cs typeface="Times New Roman" pitchFamily="18" charset="0"/>
              </a:rPr>
              <a:t>Borno</a:t>
            </a:r>
            <a:r>
              <a:rPr lang="en-GB" altLang="en-US" b="1" dirty="0">
                <a:latin typeface="Century Gothic" pitchFamily="34" charset="0"/>
                <a:cs typeface="Times New Roman" pitchFamily="18" charset="0"/>
              </a:rPr>
              <a:t>, </a:t>
            </a:r>
            <a:r>
              <a:rPr lang="en-GB" altLang="en-US" b="1" dirty="0" err="1">
                <a:latin typeface="Century Gothic" pitchFamily="34" charset="0"/>
                <a:cs typeface="Times New Roman" pitchFamily="18" charset="0"/>
              </a:rPr>
              <a:t>Taraba</a:t>
            </a:r>
            <a:r>
              <a:rPr lang="en-GB" altLang="en-US" b="1" dirty="0">
                <a:latin typeface="Century Gothic" pitchFamily="34" charset="0"/>
                <a:cs typeface="Times New Roman" pitchFamily="18" charset="0"/>
              </a:rPr>
              <a:t> and Lagos States</a:t>
            </a:r>
            <a:r>
              <a:rPr lang="en-GB" altLang="en-US" dirty="0">
                <a:latin typeface="Century Gothic" pitchFamily="34" charset="0"/>
                <a:cs typeface="Times New Roman" pitchFamily="18" charset="0"/>
              </a:rPr>
              <a:t>) the details are </a:t>
            </a:r>
            <a:r>
              <a:rPr lang="en-US" altLang="en-US" dirty="0">
                <a:latin typeface="Century Gothic" pitchFamily="34" charset="0"/>
                <a:cs typeface="Times New Roman" pitchFamily="18" charset="0"/>
              </a:rPr>
              <a:t>as enumerated in the table below:</a:t>
            </a:r>
            <a:endParaRPr lang="en-US" altLang="en-US" sz="2400" dirty="0">
              <a:latin typeface="Calibri" pitchFamily="34" charset="0"/>
              <a:ea typeface="Calibri" pitchFamily="34" charset="0"/>
              <a:cs typeface="Times New Roman" pitchFamily="18" charset="0"/>
            </a:endParaRPr>
          </a:p>
        </p:txBody>
      </p:sp>
      <p:graphicFrame>
        <p:nvGraphicFramePr>
          <p:cNvPr id="3" name="Table 2"/>
          <p:cNvGraphicFramePr>
            <a:graphicFrameLocks noGrp="1"/>
          </p:cNvGraphicFramePr>
          <p:nvPr/>
        </p:nvGraphicFramePr>
        <p:xfrm>
          <a:off x="1295400" y="3154826"/>
          <a:ext cx="10115550" cy="2813050"/>
        </p:xfrm>
        <a:graphic>
          <a:graphicData uri="http://schemas.openxmlformats.org/drawingml/2006/table">
            <a:tbl>
              <a:tblPr firstRow="1" firstCol="1" bandRow="1">
                <a:tableStyleId>{5C22544A-7EE6-4342-B048-85BDC9FD1C3A}</a:tableStyleId>
              </a:tblPr>
              <a:tblGrid>
                <a:gridCol w="3122162">
                  <a:extLst>
                    <a:ext uri="{9D8B030D-6E8A-4147-A177-3AD203B41FA5}">
                      <a16:colId xmlns:a16="http://schemas.microsoft.com/office/drawing/2014/main" xmlns="" val="705788482"/>
                    </a:ext>
                  </a:extLst>
                </a:gridCol>
                <a:gridCol w="3421158">
                  <a:extLst>
                    <a:ext uri="{9D8B030D-6E8A-4147-A177-3AD203B41FA5}">
                      <a16:colId xmlns:a16="http://schemas.microsoft.com/office/drawing/2014/main" xmlns="" val="1157211577"/>
                    </a:ext>
                  </a:extLst>
                </a:gridCol>
                <a:gridCol w="3572230">
                  <a:extLst>
                    <a:ext uri="{9D8B030D-6E8A-4147-A177-3AD203B41FA5}">
                      <a16:colId xmlns:a16="http://schemas.microsoft.com/office/drawing/2014/main" xmlns="" val="2499187479"/>
                    </a:ext>
                  </a:extLst>
                </a:gridCol>
              </a:tblGrid>
              <a:tr h="281305">
                <a:tc>
                  <a:txBody>
                    <a:bodyPr/>
                    <a:lstStyle/>
                    <a:p>
                      <a:pPr marL="467995" algn="just">
                        <a:lnSpc>
                          <a:spcPct val="115000"/>
                        </a:lnSpc>
                        <a:spcAft>
                          <a:spcPts val="1000"/>
                        </a:spcAft>
                      </a:pPr>
                      <a:r>
                        <a:rPr lang="en-US" sz="1600" dirty="0">
                          <a:effectLst/>
                          <a:latin typeface="Arial Narrow" panose="020B0606020202030204" pitchFamily="34" charset="0"/>
                        </a:rPr>
                        <a:t>STATE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just">
                        <a:lnSpc>
                          <a:spcPct val="115000"/>
                        </a:lnSpc>
                        <a:spcAft>
                          <a:spcPts val="1000"/>
                        </a:spcAft>
                      </a:pPr>
                      <a:r>
                        <a:rPr lang="en-US" sz="1600" dirty="0">
                          <a:effectLst/>
                          <a:latin typeface="Arial Narrow" panose="020B0606020202030204" pitchFamily="34" charset="0"/>
                        </a:rPr>
                        <a:t>TOTAL NO. OF UNITS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just">
                        <a:lnSpc>
                          <a:spcPct val="115000"/>
                        </a:lnSpc>
                        <a:spcAft>
                          <a:spcPts val="1000"/>
                        </a:spcAft>
                      </a:pPr>
                      <a:r>
                        <a:rPr lang="en-US" sz="1600" dirty="0">
                          <a:effectLst/>
                          <a:latin typeface="Arial Narrow" panose="020B0606020202030204" pitchFamily="34" charset="0"/>
                        </a:rPr>
                        <a:t>TOTAL AMOUNT (</a:t>
                      </a:r>
                      <a:r>
                        <a:rPr lang="en-US" sz="1600" strike="dblStrike" dirty="0">
                          <a:effectLst/>
                          <a:latin typeface="Arial Narrow" panose="020B0606020202030204" pitchFamily="34" charset="0"/>
                        </a:rPr>
                        <a:t>N</a:t>
                      </a:r>
                      <a:r>
                        <a:rPr lang="en-US" sz="1600" dirty="0">
                          <a:effectLst/>
                          <a:latin typeface="Arial Narrow" panose="020B0606020202030204" pitchFamily="34"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52887894"/>
                  </a:ext>
                </a:extLst>
              </a:tr>
              <a:tr h="281305">
                <a:tc>
                  <a:txBody>
                    <a:bodyPr/>
                    <a:lstStyle/>
                    <a:p>
                      <a:pPr marL="467995" algn="just">
                        <a:lnSpc>
                          <a:spcPct val="115000"/>
                        </a:lnSpc>
                        <a:spcAft>
                          <a:spcPts val="1000"/>
                        </a:spcAft>
                      </a:pPr>
                      <a:r>
                        <a:rPr lang="en-US" sz="1600" dirty="0" smtClean="0">
                          <a:effectLst/>
                          <a:latin typeface="Arial Narrow" panose="020B0606020202030204" pitchFamily="34" charset="0"/>
                        </a:rPr>
                        <a:t>Abuja (</a:t>
                      </a:r>
                      <a:r>
                        <a:rPr lang="en-US" sz="1600" dirty="0" err="1" smtClean="0">
                          <a:effectLst/>
                          <a:latin typeface="Arial Narrow" panose="020B0606020202030204" pitchFamily="34" charset="0"/>
                        </a:rPr>
                        <a:t>Kuje</a:t>
                      </a:r>
                      <a:r>
                        <a:rPr lang="en-US" sz="1600" dirty="0" smtClean="0">
                          <a:effectLst/>
                          <a:latin typeface="Arial Narrow" panose="020B0606020202030204" pitchFamily="34" charset="0"/>
                        </a:rPr>
                        <a:t> &amp; </a:t>
                      </a:r>
                      <a:r>
                        <a:rPr lang="en-US" sz="1600" dirty="0" err="1" smtClean="0">
                          <a:effectLst/>
                          <a:latin typeface="Arial Narrow" panose="020B0606020202030204" pitchFamily="34" charset="0"/>
                        </a:rPr>
                        <a:t>Gwagwalada</a:t>
                      </a:r>
                      <a:r>
                        <a:rPr lang="en-US" sz="1600" dirty="0" smtClean="0">
                          <a:effectLst/>
                          <a:latin typeface="Arial Narrow" panose="020B0606020202030204" pitchFamily="34"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508</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rPr>
                        <a:t>2,882,192,000.00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96403897"/>
                  </a:ext>
                </a:extLst>
              </a:tr>
              <a:tr h="281305">
                <a:tc>
                  <a:txBody>
                    <a:bodyPr/>
                    <a:lstStyle/>
                    <a:p>
                      <a:pPr marL="467995" algn="just">
                        <a:lnSpc>
                          <a:spcPct val="115000"/>
                        </a:lnSpc>
                        <a:spcAft>
                          <a:spcPts val="1000"/>
                        </a:spcAft>
                      </a:pPr>
                      <a:r>
                        <a:rPr lang="en-US" sz="1600" dirty="0" smtClean="0">
                          <a:effectLst/>
                          <a:latin typeface="Arial Narrow" panose="020B0606020202030204" pitchFamily="34" charset="0"/>
                        </a:rPr>
                        <a:t>Kaduna (Millennium</a:t>
                      </a:r>
                      <a:r>
                        <a:rPr lang="en-US" sz="1600" baseline="0" dirty="0" smtClean="0">
                          <a:effectLst/>
                          <a:latin typeface="Arial Narrow" panose="020B0606020202030204" pitchFamily="34" charset="0"/>
                        </a:rPr>
                        <a:t> City)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200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rPr>
                        <a:t>4,308,400,000.00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20072999"/>
                  </a:ext>
                </a:extLst>
              </a:tr>
              <a:tr h="281305">
                <a:tc>
                  <a:txBody>
                    <a:bodyPr/>
                    <a:lstStyle/>
                    <a:p>
                      <a:pPr marL="467995" algn="just">
                        <a:lnSpc>
                          <a:spcPct val="115000"/>
                        </a:lnSpc>
                        <a:spcAft>
                          <a:spcPts val="1000"/>
                        </a:spcAft>
                      </a:pPr>
                      <a:r>
                        <a:rPr lang="en-US" sz="1600" dirty="0" smtClean="0">
                          <a:effectLst/>
                          <a:latin typeface="Arial Narrow" panose="020B0606020202030204" pitchFamily="34" charset="0"/>
                        </a:rPr>
                        <a:t>Kano (Western By Pass)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86</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rPr>
                        <a:t>4,308,400,000.00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10196872"/>
                  </a:ext>
                </a:extLst>
              </a:tr>
              <a:tr h="281305">
                <a:tc>
                  <a:txBody>
                    <a:bodyPr/>
                    <a:lstStyle/>
                    <a:p>
                      <a:pPr marL="467995" algn="just">
                        <a:lnSpc>
                          <a:spcPct val="115000"/>
                        </a:lnSpc>
                        <a:spcAft>
                          <a:spcPts val="1000"/>
                        </a:spcAft>
                      </a:pPr>
                      <a:r>
                        <a:rPr lang="en-US" sz="1600" dirty="0" err="1" smtClean="0">
                          <a:effectLst/>
                          <a:latin typeface="Arial Narrow" panose="020B0606020202030204" pitchFamily="34" charset="0"/>
                        </a:rPr>
                        <a:t>Sokoto</a:t>
                      </a:r>
                      <a:r>
                        <a:rPr lang="en-US" sz="1600" dirty="0" smtClean="0">
                          <a:effectLst/>
                          <a:latin typeface="Arial Narrow" panose="020B0606020202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100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rPr>
                        <a:t>683,600,000.00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92400810"/>
                  </a:ext>
                </a:extLst>
              </a:tr>
              <a:tr h="281305">
                <a:tc>
                  <a:txBody>
                    <a:bodyPr/>
                    <a:lstStyle/>
                    <a:p>
                      <a:pPr marL="467995" algn="just">
                        <a:lnSpc>
                          <a:spcPct val="115000"/>
                        </a:lnSpc>
                        <a:spcAft>
                          <a:spcPts val="1000"/>
                        </a:spcAft>
                      </a:pPr>
                      <a:r>
                        <a:rPr lang="en-US" sz="1600" dirty="0" err="1" smtClean="0">
                          <a:effectLst/>
                          <a:latin typeface="Arial Narrow" panose="020B0606020202030204" pitchFamily="34" charset="0"/>
                        </a:rPr>
                        <a:t>Katsina</a:t>
                      </a:r>
                      <a:r>
                        <a:rPr lang="en-US" sz="1600" dirty="0" smtClean="0">
                          <a:effectLst/>
                          <a:latin typeface="Arial Narrow" panose="020B0606020202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202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rPr>
                        <a:t>684,400,000.00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2893826"/>
                  </a:ext>
                </a:extLst>
              </a:tr>
              <a:tr h="281305">
                <a:tc>
                  <a:txBody>
                    <a:bodyPr/>
                    <a:lstStyle/>
                    <a:p>
                      <a:pPr marL="467995" algn="just">
                        <a:lnSpc>
                          <a:spcPct val="115000"/>
                        </a:lnSpc>
                        <a:spcAft>
                          <a:spcPts val="1000"/>
                        </a:spcAft>
                      </a:pPr>
                      <a:r>
                        <a:rPr lang="en-US" sz="1600" dirty="0" err="1">
                          <a:effectLst/>
                          <a:latin typeface="Arial Narrow" panose="020B0606020202030204" pitchFamily="34" charset="0"/>
                        </a:rPr>
                        <a:t>Borno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324</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rPr>
                        <a:t>612,200,000.00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985800"/>
                  </a:ext>
                </a:extLst>
              </a:tr>
              <a:tr h="281305">
                <a:tc>
                  <a:txBody>
                    <a:bodyPr/>
                    <a:lstStyle/>
                    <a:p>
                      <a:pPr marL="467995" algn="just">
                        <a:lnSpc>
                          <a:spcPct val="115000"/>
                        </a:lnSpc>
                        <a:spcAft>
                          <a:spcPts val="1000"/>
                        </a:spcAft>
                      </a:pPr>
                      <a:r>
                        <a:rPr lang="en-US" sz="1600" dirty="0">
                          <a:effectLst/>
                          <a:latin typeface="Arial Narrow" panose="020B0606020202030204" pitchFamily="34" charset="0"/>
                        </a:rPr>
                        <a:t>Taraba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300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rPr>
                        <a:t>1,192,000,000.00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6268424"/>
                  </a:ext>
                </a:extLst>
              </a:tr>
              <a:tr h="281305">
                <a:tc>
                  <a:txBody>
                    <a:bodyPr/>
                    <a:lstStyle/>
                    <a:p>
                      <a:pPr marL="467995" algn="just">
                        <a:lnSpc>
                          <a:spcPct val="115000"/>
                        </a:lnSpc>
                        <a:spcAft>
                          <a:spcPts val="1000"/>
                        </a:spcAft>
                      </a:pPr>
                      <a:r>
                        <a:rPr lang="en-US" sz="1600" dirty="0" smtClean="0">
                          <a:effectLst/>
                          <a:latin typeface="Arial Narrow" panose="020B0606020202030204" pitchFamily="34" charset="0"/>
                        </a:rPr>
                        <a:t>Lagos (</a:t>
                      </a:r>
                      <a:r>
                        <a:rPr lang="en-US" sz="1600" dirty="0" err="1" smtClean="0">
                          <a:effectLst/>
                          <a:latin typeface="Arial Narrow" panose="020B0606020202030204" pitchFamily="34" charset="0"/>
                        </a:rPr>
                        <a:t>Ikorodu</a:t>
                      </a:r>
                      <a:r>
                        <a:rPr lang="en-US" sz="1600" dirty="0" smtClean="0">
                          <a:effectLst/>
                          <a:latin typeface="Arial Narrow" panose="020B0606020202030204" pitchFamily="34"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112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795,360,000.00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04264536"/>
                  </a:ext>
                </a:extLst>
              </a:tr>
              <a:tr h="281305">
                <a:tc>
                  <a:txBody>
                    <a:bodyPr/>
                    <a:lstStyle/>
                    <a:p>
                      <a:pPr marL="467995" algn="r">
                        <a:lnSpc>
                          <a:spcPct val="115000"/>
                        </a:lnSpc>
                        <a:spcAft>
                          <a:spcPts val="1000"/>
                        </a:spcAft>
                      </a:pPr>
                      <a:r>
                        <a:rPr lang="en-US" sz="1600" dirty="0">
                          <a:effectLst/>
                          <a:latin typeface="Arial Narrow" panose="020B0606020202030204" pitchFamily="34" charset="0"/>
                        </a:rPr>
                        <a:t>TOTAL</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b="1" dirty="0">
                          <a:effectLst/>
                          <a:latin typeface="Arial Narrow" panose="020B0606020202030204" pitchFamily="34" charset="0"/>
                        </a:rPr>
                        <a:t>1,832</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b="1" dirty="0">
                          <a:effectLst/>
                          <a:latin typeface="Arial Narrow" panose="020B0606020202030204" pitchFamily="34" charset="0"/>
                        </a:rPr>
                        <a:t>15,466,552,000.00</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0265761"/>
                  </a:ext>
                </a:extLst>
              </a:tr>
            </a:tbl>
          </a:graphicData>
        </a:graphic>
      </p:graphicFrame>
      <p:sp>
        <p:nvSpPr>
          <p:cNvPr id="5" name="Slide Number Placeholder 4"/>
          <p:cNvSpPr>
            <a:spLocks noGrp="1"/>
          </p:cNvSpPr>
          <p:nvPr>
            <p:ph type="sldNum" sz="quarter" idx="12"/>
          </p:nvPr>
        </p:nvSpPr>
        <p:spPr/>
        <p:txBody>
          <a:bodyPr/>
          <a:lstStyle/>
          <a:p>
            <a:fld id="{B96EEEEB-1621-435C-9ADB-EF1B7482A071}"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5" name="Rectangle 4"/>
          <p:cNvSpPr/>
          <p:nvPr/>
        </p:nvSpPr>
        <p:spPr>
          <a:xfrm>
            <a:off x="660763" y="836069"/>
            <a:ext cx="10896600" cy="1047750"/>
          </a:xfrm>
          <a:prstGeom prst="rect">
            <a:avLst/>
          </a:prstGeom>
        </p:spPr>
        <p:txBody>
          <a:bodyPr>
            <a:spAutoFit/>
          </a:bodyPr>
          <a:lstStyle/>
          <a:p>
            <a:pPr marL="342900" indent="-342900" algn="just" eaLnBrk="1" fontAlgn="auto" hangingPunct="1">
              <a:lnSpc>
                <a:spcPct val="115000"/>
              </a:lnSpc>
              <a:spcBef>
                <a:spcPts val="0"/>
              </a:spcBef>
              <a:spcAft>
                <a:spcPts val="0"/>
              </a:spcAft>
              <a:buFont typeface="+mj-lt"/>
              <a:buAutoNum type="arabicPeriod" startAt="3"/>
              <a:defRPr/>
            </a:pPr>
            <a:r>
              <a:rPr lang="en-US" b="1" u="sng" dirty="0">
                <a:latin typeface="Century Gothic" panose="020B0502020202020204" pitchFamily="34" charset="0"/>
                <a:ea typeface="Times New Roman" panose="02020603050405020304" pitchFamily="18" charset="0"/>
                <a:cs typeface="Times New Roman" panose="02020603050405020304" pitchFamily="18" charset="0"/>
              </a:rPr>
              <a:t>Partnership with Genuine Developers (GDs):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Here, Memorandum of Understandings (MOUs) are executed before commencement of marketing and sales and details of what we have done so far are as given below:</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nvGraphicFramePr>
        <p:xfrm>
          <a:off x="933449" y="2131821"/>
          <a:ext cx="10267951" cy="3883348"/>
        </p:xfrm>
        <a:graphic>
          <a:graphicData uri="http://schemas.openxmlformats.org/drawingml/2006/table">
            <a:tbl>
              <a:tblPr firstRow="1" firstCol="1" bandRow="1">
                <a:tableStyleId>{5C22544A-7EE6-4342-B048-85BDC9FD1C3A}</a:tableStyleId>
              </a:tblPr>
              <a:tblGrid>
                <a:gridCol w="685801">
                  <a:extLst>
                    <a:ext uri="{9D8B030D-6E8A-4147-A177-3AD203B41FA5}">
                      <a16:colId xmlns:a16="http://schemas.microsoft.com/office/drawing/2014/main" xmlns="" val="403676910"/>
                    </a:ext>
                  </a:extLst>
                </a:gridCol>
                <a:gridCol w="2010091">
                  <a:extLst>
                    <a:ext uri="{9D8B030D-6E8A-4147-A177-3AD203B41FA5}">
                      <a16:colId xmlns:a16="http://schemas.microsoft.com/office/drawing/2014/main" xmlns="" val="3596206605"/>
                    </a:ext>
                  </a:extLst>
                </a:gridCol>
                <a:gridCol w="2444423">
                  <a:extLst>
                    <a:ext uri="{9D8B030D-6E8A-4147-A177-3AD203B41FA5}">
                      <a16:colId xmlns:a16="http://schemas.microsoft.com/office/drawing/2014/main" xmlns="" val="3677134639"/>
                    </a:ext>
                  </a:extLst>
                </a:gridCol>
                <a:gridCol w="1572272">
                  <a:extLst>
                    <a:ext uri="{9D8B030D-6E8A-4147-A177-3AD203B41FA5}">
                      <a16:colId xmlns:a16="http://schemas.microsoft.com/office/drawing/2014/main" xmlns="" val="3868843037"/>
                    </a:ext>
                  </a:extLst>
                </a:gridCol>
                <a:gridCol w="1269364">
                  <a:extLst>
                    <a:ext uri="{9D8B030D-6E8A-4147-A177-3AD203B41FA5}">
                      <a16:colId xmlns:a16="http://schemas.microsoft.com/office/drawing/2014/main" xmlns="" val="606934940"/>
                    </a:ext>
                  </a:extLst>
                </a:gridCol>
                <a:gridCol w="2286000">
                  <a:extLst>
                    <a:ext uri="{9D8B030D-6E8A-4147-A177-3AD203B41FA5}">
                      <a16:colId xmlns:a16="http://schemas.microsoft.com/office/drawing/2014/main" xmlns="" val="3498682799"/>
                    </a:ext>
                  </a:extLst>
                </a:gridCol>
              </a:tblGrid>
              <a:tr h="599865">
                <a:tc>
                  <a:txBody>
                    <a:bodyPr/>
                    <a:lstStyle/>
                    <a:p>
                      <a:pPr indent="179705" algn="ctr">
                        <a:lnSpc>
                          <a:spcPct val="115000"/>
                        </a:lnSpc>
                        <a:spcAft>
                          <a:spcPts val="1000"/>
                        </a:spcAft>
                      </a:pPr>
                      <a:r>
                        <a:rPr lang="en-US" sz="1600" dirty="0">
                          <a:effectLst/>
                          <a:latin typeface="Arial Narrow" panose="020B0606020202030204" pitchFamily="34" charset="0"/>
                        </a:rPr>
                        <a:t>S/NO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179705" algn="ctr">
                        <a:lnSpc>
                          <a:spcPct val="115000"/>
                        </a:lnSpc>
                        <a:spcAft>
                          <a:spcPts val="1000"/>
                        </a:spcAft>
                      </a:pPr>
                      <a:r>
                        <a:rPr lang="en-US" sz="1600" dirty="0">
                          <a:effectLst/>
                          <a:latin typeface="Arial Narrow" panose="020B0606020202030204" pitchFamily="34" charset="0"/>
                        </a:rPr>
                        <a:t>NAME OF ESTATE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gn="ctr">
                        <a:lnSpc>
                          <a:spcPct val="115000"/>
                        </a:lnSpc>
                        <a:spcAft>
                          <a:spcPts val="1000"/>
                        </a:spcAft>
                      </a:pPr>
                      <a:r>
                        <a:rPr lang="en-US" sz="1600" dirty="0">
                          <a:effectLst/>
                          <a:latin typeface="Arial Narrow" panose="020B0606020202030204" pitchFamily="34" charset="0"/>
                        </a:rPr>
                        <a:t>DEVELOPER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nSpc>
                          <a:spcPct val="115000"/>
                        </a:lnSpc>
                        <a:spcAft>
                          <a:spcPts val="1000"/>
                        </a:spcAft>
                      </a:pPr>
                      <a:r>
                        <a:rPr lang="en-US" sz="1600" dirty="0">
                          <a:effectLst/>
                          <a:latin typeface="Arial Narrow" panose="020B0606020202030204" pitchFamily="34" charset="0"/>
                        </a:rPr>
                        <a:t>LOCATION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ctr">
                        <a:lnSpc>
                          <a:spcPct val="115000"/>
                        </a:lnSpc>
                        <a:spcAft>
                          <a:spcPts val="1000"/>
                        </a:spcAft>
                      </a:pPr>
                      <a:r>
                        <a:rPr lang="en-US" sz="1600" dirty="0">
                          <a:effectLst/>
                          <a:latin typeface="Arial Narrow" panose="020B0606020202030204" pitchFamily="34" charset="0"/>
                        </a:rPr>
                        <a:t>TOTAL NO. OF UNITS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ctr">
                        <a:lnSpc>
                          <a:spcPct val="115000"/>
                        </a:lnSpc>
                        <a:spcAft>
                          <a:spcPts val="1000"/>
                        </a:spcAft>
                      </a:pPr>
                      <a:r>
                        <a:rPr lang="en-US" sz="1600" dirty="0">
                          <a:effectLst/>
                          <a:latin typeface="Arial Narrow" panose="020B0606020202030204" pitchFamily="34" charset="0"/>
                        </a:rPr>
                        <a:t>TOTAL AMOUNT (</a:t>
                      </a:r>
                      <a:r>
                        <a:rPr lang="en-US" sz="1600" strike="dblStrike" dirty="0">
                          <a:effectLst/>
                          <a:latin typeface="Arial Narrow" panose="020B0606020202030204" pitchFamily="34" charset="0"/>
                        </a:rPr>
                        <a:t>N</a:t>
                      </a:r>
                      <a:r>
                        <a:rPr lang="en-US" sz="1600" dirty="0">
                          <a:effectLst/>
                          <a:latin typeface="Arial Narrow" panose="020B0606020202030204" pitchFamily="34"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3977658791"/>
                  </a:ext>
                </a:extLst>
              </a:tr>
              <a:tr h="316314">
                <a:tc>
                  <a:txBody>
                    <a:bodyPr/>
                    <a:lstStyle/>
                    <a:p>
                      <a:pPr algn="ctr">
                        <a:lnSpc>
                          <a:spcPct val="115000"/>
                        </a:lnSpc>
                        <a:spcAft>
                          <a:spcPts val="1000"/>
                        </a:spcAft>
                      </a:pPr>
                      <a:r>
                        <a:rPr lang="en-US" sz="1600" dirty="0">
                          <a:effectLst/>
                          <a:latin typeface="Arial Narrow" panose="020B0606020202030204" pitchFamily="34" charset="0"/>
                        </a:rPr>
                        <a:t>1</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Palms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Pirotti</a:t>
                      </a:r>
                      <a:r>
                        <a:rPr lang="en-US" sz="1600" dirty="0">
                          <a:effectLst/>
                          <a:latin typeface="Arial Narrow" panose="020B0606020202030204" pitchFamily="34" charset="0"/>
                        </a:rPr>
                        <a:t> Projects &amp; Properties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Dawaki,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18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362,850,000.00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1101973767"/>
                  </a:ext>
                </a:extLst>
              </a:tr>
              <a:tr h="322351">
                <a:tc>
                  <a:txBody>
                    <a:bodyPr/>
                    <a:lstStyle/>
                    <a:p>
                      <a:pPr algn="ctr">
                        <a:lnSpc>
                          <a:spcPct val="115000"/>
                        </a:lnSpc>
                        <a:spcAft>
                          <a:spcPts val="1000"/>
                        </a:spcAft>
                      </a:pPr>
                      <a:r>
                        <a:rPr lang="en-US" sz="1600" dirty="0">
                          <a:effectLst/>
                          <a:latin typeface="Arial Narrow" panose="020B0606020202030204" pitchFamily="34" charset="0"/>
                        </a:rPr>
                        <a:t>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Belham</a:t>
                      </a:r>
                      <a:r>
                        <a:rPr lang="en-US" sz="1600" dirty="0">
                          <a:effectLst/>
                          <a:latin typeface="Arial Narrow" panose="020B0606020202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BAM Projects &amp; Properties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Karsana</a:t>
                      </a:r>
                      <a:r>
                        <a:rPr lang="en-US" sz="1600" dirty="0">
                          <a:effectLst/>
                          <a:latin typeface="Arial Narrow" panose="020B0606020202030204" pitchFamily="34" charset="0"/>
                        </a:rPr>
                        <a:t>, 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100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1,575,000,000.00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928222353"/>
                  </a:ext>
                </a:extLst>
              </a:tr>
              <a:tr h="309338">
                <a:tc>
                  <a:txBody>
                    <a:bodyPr/>
                    <a:lstStyle/>
                    <a:p>
                      <a:pPr algn="ctr">
                        <a:lnSpc>
                          <a:spcPct val="115000"/>
                        </a:lnSpc>
                        <a:spcAft>
                          <a:spcPts val="1000"/>
                        </a:spcAft>
                      </a:pPr>
                      <a:r>
                        <a:rPr lang="en-US" sz="1600" dirty="0">
                          <a:effectLst/>
                          <a:latin typeface="Arial Narrow" panose="020B0606020202030204" pitchFamily="34" charset="0"/>
                        </a:rPr>
                        <a:t>3</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Belham</a:t>
                      </a:r>
                      <a:r>
                        <a:rPr lang="en-US" sz="1600" dirty="0">
                          <a:effectLst/>
                          <a:latin typeface="Arial Narrow" panose="020B0606020202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BAM Projects &amp; Properties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Lugbe,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48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1,915,000,000.00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1410030806"/>
                  </a:ext>
                </a:extLst>
              </a:tr>
              <a:tr h="277275">
                <a:tc>
                  <a:txBody>
                    <a:bodyPr/>
                    <a:lstStyle/>
                    <a:p>
                      <a:pPr algn="ctr">
                        <a:lnSpc>
                          <a:spcPct val="115000"/>
                        </a:lnSpc>
                        <a:spcAft>
                          <a:spcPts val="1000"/>
                        </a:spcAft>
                      </a:pPr>
                      <a:r>
                        <a:rPr lang="en-US" sz="1600" dirty="0">
                          <a:effectLst/>
                          <a:latin typeface="Arial Narrow" panose="020B0606020202030204" pitchFamily="34" charset="0"/>
                        </a:rPr>
                        <a:t>4</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PTAD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smtClean="0">
                          <a:effectLst/>
                          <a:latin typeface="Arial Narrow" panose="020B0606020202030204" pitchFamily="34" charset="0"/>
                        </a:rPr>
                        <a:t>Precise </a:t>
                      </a:r>
                      <a:r>
                        <a:rPr lang="en-US" sz="1600" dirty="0">
                          <a:effectLst/>
                          <a:latin typeface="Arial Narrow" panose="020B0606020202030204" pitchFamily="34" charset="0"/>
                        </a:rPr>
                        <a:t>Estate     Developers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  Wumba,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45</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765,000,000.00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1772007392"/>
                  </a:ext>
                </a:extLst>
              </a:tr>
              <a:tr h="266700">
                <a:tc>
                  <a:txBody>
                    <a:bodyPr/>
                    <a:lstStyle/>
                    <a:p>
                      <a:pPr algn="ctr">
                        <a:lnSpc>
                          <a:spcPct val="115000"/>
                        </a:lnSpc>
                        <a:spcAft>
                          <a:spcPts val="1000"/>
                        </a:spcAft>
                      </a:pPr>
                      <a:r>
                        <a:rPr lang="en-US" sz="1600" dirty="0">
                          <a:effectLst/>
                          <a:latin typeface="Arial Narrow" panose="020B0606020202030204" pitchFamily="34" charset="0"/>
                        </a:rPr>
                        <a:t>5</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WoodHill</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Perfect Estate Developers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Kuje,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77</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651,500,000.00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211842982"/>
                  </a:ext>
                </a:extLst>
              </a:tr>
              <a:tr h="310837">
                <a:tc>
                  <a:txBody>
                    <a:bodyPr/>
                    <a:lstStyle/>
                    <a:p>
                      <a:pPr algn="ctr">
                        <a:lnSpc>
                          <a:spcPct val="115000"/>
                        </a:lnSpc>
                        <a:spcAft>
                          <a:spcPts val="1000"/>
                        </a:spcAft>
                      </a:pPr>
                      <a:r>
                        <a:rPr lang="en-US" sz="1600" dirty="0">
                          <a:effectLst/>
                          <a:latin typeface="Arial Narrow" panose="020B0606020202030204" pitchFamily="34" charset="0"/>
                        </a:rPr>
                        <a:t>6</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Southend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Mercy Samuelson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Kyami,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23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300,000,000.00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3063724192"/>
                  </a:ext>
                </a:extLst>
              </a:tr>
              <a:tr h="306392">
                <a:tc>
                  <a:txBody>
                    <a:bodyPr/>
                    <a:lstStyle/>
                    <a:p>
                      <a:pPr algn="ctr">
                        <a:lnSpc>
                          <a:spcPct val="115000"/>
                        </a:lnSpc>
                        <a:spcAft>
                          <a:spcPts val="1000"/>
                        </a:spcAft>
                      </a:pPr>
                      <a:r>
                        <a:rPr lang="en-US" sz="1600" dirty="0">
                          <a:effectLst/>
                          <a:latin typeface="Arial Narrow" panose="020B0606020202030204" pitchFamily="34" charset="0"/>
                        </a:rPr>
                        <a:t>7</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Open Freedom</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Opinior Engineering</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Kuje</a:t>
                      </a:r>
                      <a:r>
                        <a:rPr lang="en-US" sz="1600" dirty="0">
                          <a:effectLst/>
                          <a:latin typeface="Arial Narrow" panose="020B0606020202030204" pitchFamily="34" charset="0"/>
                        </a:rPr>
                        <a:t>, 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50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262,845,000.00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3042485523"/>
                  </a:ext>
                </a:extLst>
              </a:tr>
              <a:tr h="304800">
                <a:tc>
                  <a:txBody>
                    <a:bodyPr/>
                    <a:lstStyle/>
                    <a:p>
                      <a:pPr algn="ctr">
                        <a:lnSpc>
                          <a:spcPct val="115000"/>
                        </a:lnSpc>
                        <a:spcAft>
                          <a:spcPts val="1000"/>
                        </a:spcAft>
                      </a:pPr>
                      <a:r>
                        <a:rPr lang="en-US" sz="1600" dirty="0">
                          <a:effectLst/>
                          <a:latin typeface="Arial Narrow" panose="020B0606020202030204" pitchFamily="34" charset="0"/>
                        </a:rPr>
                        <a:t>8</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Opengate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Zeecrest Vantage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Karmo</a:t>
                      </a:r>
                      <a:r>
                        <a:rPr lang="en-US" sz="1600" dirty="0">
                          <a:effectLst/>
                          <a:latin typeface="Arial Narrow" panose="020B0606020202030204" pitchFamily="34" charset="0"/>
                        </a:rPr>
                        <a:t>, 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39</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843,000,000.00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3017931253"/>
                  </a:ext>
                </a:extLst>
              </a:tr>
              <a:tr h="266700">
                <a:tc>
                  <a:txBody>
                    <a:bodyPr/>
                    <a:lstStyle/>
                    <a:p>
                      <a:pPr algn="ctr">
                        <a:lnSpc>
                          <a:spcPct val="115000"/>
                        </a:lnSpc>
                        <a:spcAft>
                          <a:spcPts val="1000"/>
                        </a:spcAft>
                      </a:pPr>
                      <a:r>
                        <a:rPr lang="en-US" sz="1600" dirty="0">
                          <a:effectLst/>
                          <a:latin typeface="Arial Narrow" panose="020B0606020202030204" pitchFamily="34" charset="0"/>
                        </a:rPr>
                        <a:t>9</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dirty="0" err="1">
                          <a:effectLst/>
                          <a:latin typeface="Arial Narrow" panose="020B0606020202030204" pitchFamily="34" charset="0"/>
                        </a:rPr>
                        <a:t>Opengate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Zeecrest Vantage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Dawaki,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22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429,000,000.00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2740643511"/>
                  </a:ext>
                </a:extLst>
              </a:tr>
              <a:tr h="291787">
                <a:tc>
                  <a:txBody>
                    <a:bodyPr/>
                    <a:lstStyle/>
                    <a:p>
                      <a:pPr algn="ctr">
                        <a:lnSpc>
                          <a:spcPct val="115000"/>
                        </a:lnSpc>
                        <a:spcAft>
                          <a:spcPts val="1000"/>
                        </a:spcAft>
                      </a:pPr>
                      <a:r>
                        <a:rPr lang="en-US" sz="1600" dirty="0">
                          <a:effectLst/>
                          <a:latin typeface="Arial Narrow" panose="020B0606020202030204" pitchFamily="34" charset="0"/>
                        </a:rPr>
                        <a:t>10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dirty="0">
                          <a:effectLst/>
                          <a:latin typeface="Arial Narrow" panose="020B0606020202030204" pitchFamily="34" charset="0"/>
                        </a:rPr>
                        <a:t>Express View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a:effectLst/>
                          <a:latin typeface="Arial Narrow" panose="020B0606020202030204" pitchFamily="34" charset="0"/>
                        </a:rPr>
                        <a:t>Mixta Africa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a:effectLst/>
                          <a:latin typeface="Arial Narrow" panose="020B0606020202030204" pitchFamily="34" charset="0"/>
                        </a:rPr>
                        <a:t>Lugbe,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52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2,860,000,000.00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1063783069"/>
                  </a:ext>
                </a:extLst>
              </a:tr>
              <a:tr h="278774">
                <a:tc>
                  <a:txBody>
                    <a:bodyPr/>
                    <a:lstStyle/>
                    <a:p>
                      <a:pPr algn="ctr">
                        <a:lnSpc>
                          <a:spcPct val="115000"/>
                        </a:lnSpc>
                        <a:spcAft>
                          <a:spcPts val="1000"/>
                        </a:spcAft>
                      </a:pPr>
                      <a:r>
                        <a:rPr lang="en-US" sz="1600" dirty="0">
                          <a:effectLst/>
                          <a:latin typeface="Arial Narrow" panose="020B0606020202030204" pitchFamily="34" charset="0"/>
                        </a:rPr>
                        <a:t>11</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dirty="0">
                          <a:effectLst/>
                          <a:latin typeface="Arial Narrow" panose="020B0606020202030204" pitchFamily="34" charset="0"/>
                        </a:rPr>
                        <a:t>Paradise Hills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FHA/ENL</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Apo-Guzape,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40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1,336,000,000.00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1785467000"/>
                  </a:ext>
                </a:extLst>
              </a:tr>
            </a:tbl>
          </a:graphicData>
        </a:graphic>
      </p:graphicFrame>
      <p:sp>
        <p:nvSpPr>
          <p:cNvPr id="7" name="Slide Number Placeholder 6"/>
          <p:cNvSpPr>
            <a:spLocks noGrp="1"/>
          </p:cNvSpPr>
          <p:nvPr>
            <p:ph type="sldNum" sz="quarter" idx="12"/>
          </p:nvPr>
        </p:nvSpPr>
        <p:spPr/>
        <p:txBody>
          <a:bodyPr/>
          <a:lstStyle/>
          <a:p>
            <a:fld id="{B96EEEEB-1621-435C-9ADB-EF1B7482A071}" type="slidenum">
              <a:rPr lang="en-US" smtClean="0"/>
              <a:pPr/>
              <a:t>11</a:t>
            </a:fld>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26627" name="Rectangle 4"/>
          <p:cNvSpPr>
            <a:spLocks noChangeArrowheads="1"/>
          </p:cNvSpPr>
          <p:nvPr/>
        </p:nvSpPr>
        <p:spPr bwMode="auto">
          <a:xfrm>
            <a:off x="647700" y="1084263"/>
            <a:ext cx="10896600" cy="381000"/>
          </a:xfrm>
          <a:prstGeom prst="rect">
            <a:avLst/>
          </a:prstGeom>
          <a:noFill/>
          <a:ln w="9525">
            <a:noFill/>
            <a:miter lim="800000"/>
            <a:headEnd/>
            <a:tailEnd/>
          </a:ln>
        </p:spPr>
        <p:txBody>
          <a:bodyPr>
            <a:spAutoFit/>
          </a:bodyPr>
          <a:lstStyle/>
          <a:p>
            <a:pPr marL="342900" indent="-342900" algn="just" eaLnBrk="1" hangingPunct="1">
              <a:lnSpc>
                <a:spcPct val="115000"/>
              </a:lnSpc>
              <a:buFont typeface="Garamond" pitchFamily="18" charset="0"/>
              <a:buAutoNum type="arabicPeriod" startAt="3"/>
            </a:pPr>
            <a:r>
              <a:rPr lang="en-US" altLang="en-US" b="1" u="sng">
                <a:latin typeface="Century Gothic" pitchFamily="34" charset="0"/>
                <a:cs typeface="Times New Roman" pitchFamily="18" charset="0"/>
              </a:rPr>
              <a:t>Partnership with Genuine Developers (GDs) Cont’d.:</a:t>
            </a:r>
          </a:p>
        </p:txBody>
      </p:sp>
      <p:graphicFrame>
        <p:nvGraphicFramePr>
          <p:cNvPr id="6" name="Table 5"/>
          <p:cNvGraphicFramePr>
            <a:graphicFrameLocks noGrp="1"/>
          </p:cNvGraphicFramePr>
          <p:nvPr/>
        </p:nvGraphicFramePr>
        <p:xfrm>
          <a:off x="933449" y="1693671"/>
          <a:ext cx="10267951" cy="4026731"/>
        </p:xfrm>
        <a:graphic>
          <a:graphicData uri="http://schemas.openxmlformats.org/drawingml/2006/table">
            <a:tbl>
              <a:tblPr firstRow="1" firstCol="1" bandRow="1">
                <a:tableStyleId>{5C22544A-7EE6-4342-B048-85BDC9FD1C3A}</a:tableStyleId>
              </a:tblPr>
              <a:tblGrid>
                <a:gridCol w="685801">
                  <a:extLst>
                    <a:ext uri="{9D8B030D-6E8A-4147-A177-3AD203B41FA5}">
                      <a16:colId xmlns:a16="http://schemas.microsoft.com/office/drawing/2014/main" xmlns="" val="403676910"/>
                    </a:ext>
                  </a:extLst>
                </a:gridCol>
                <a:gridCol w="2010091">
                  <a:extLst>
                    <a:ext uri="{9D8B030D-6E8A-4147-A177-3AD203B41FA5}">
                      <a16:colId xmlns:a16="http://schemas.microsoft.com/office/drawing/2014/main" xmlns="" val="3596206605"/>
                    </a:ext>
                  </a:extLst>
                </a:gridCol>
                <a:gridCol w="2444423">
                  <a:extLst>
                    <a:ext uri="{9D8B030D-6E8A-4147-A177-3AD203B41FA5}">
                      <a16:colId xmlns:a16="http://schemas.microsoft.com/office/drawing/2014/main" xmlns="" val="3677134639"/>
                    </a:ext>
                  </a:extLst>
                </a:gridCol>
                <a:gridCol w="1572272">
                  <a:extLst>
                    <a:ext uri="{9D8B030D-6E8A-4147-A177-3AD203B41FA5}">
                      <a16:colId xmlns:a16="http://schemas.microsoft.com/office/drawing/2014/main" xmlns="" val="3868843037"/>
                    </a:ext>
                  </a:extLst>
                </a:gridCol>
                <a:gridCol w="1269364">
                  <a:extLst>
                    <a:ext uri="{9D8B030D-6E8A-4147-A177-3AD203B41FA5}">
                      <a16:colId xmlns:a16="http://schemas.microsoft.com/office/drawing/2014/main" xmlns="" val="606934940"/>
                    </a:ext>
                  </a:extLst>
                </a:gridCol>
                <a:gridCol w="2286000">
                  <a:extLst>
                    <a:ext uri="{9D8B030D-6E8A-4147-A177-3AD203B41FA5}">
                      <a16:colId xmlns:a16="http://schemas.microsoft.com/office/drawing/2014/main" xmlns="" val="3498682799"/>
                    </a:ext>
                  </a:extLst>
                </a:gridCol>
              </a:tblGrid>
              <a:tr h="599865">
                <a:tc>
                  <a:txBody>
                    <a:bodyPr/>
                    <a:lstStyle/>
                    <a:p>
                      <a:pPr indent="179705" algn="ctr">
                        <a:lnSpc>
                          <a:spcPct val="115000"/>
                        </a:lnSpc>
                        <a:spcAft>
                          <a:spcPts val="1000"/>
                        </a:spcAft>
                      </a:pPr>
                      <a:r>
                        <a:rPr lang="en-US" sz="1600" dirty="0" smtClean="0">
                          <a:effectLst/>
                          <a:latin typeface="Arial Narrow" panose="020B0606020202030204" pitchFamily="34" charset="0"/>
                          <a:ea typeface="+mn-ea"/>
                          <a:cs typeface="+mn-cs"/>
                        </a:rPr>
                        <a:t>S/NO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179705" algn="ctr">
                        <a:lnSpc>
                          <a:spcPct val="115000"/>
                        </a:lnSpc>
                        <a:spcAft>
                          <a:spcPts val="1000"/>
                        </a:spcAft>
                      </a:pPr>
                      <a:r>
                        <a:rPr lang="en-US" sz="1600" dirty="0">
                          <a:effectLst/>
                          <a:latin typeface="Arial Narrow" panose="020B0606020202030204" pitchFamily="34" charset="0"/>
                        </a:rPr>
                        <a:t>NAME OF ESTATE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gn="ctr">
                        <a:lnSpc>
                          <a:spcPct val="115000"/>
                        </a:lnSpc>
                        <a:spcAft>
                          <a:spcPts val="1000"/>
                        </a:spcAft>
                      </a:pPr>
                      <a:r>
                        <a:rPr lang="en-US" sz="1600" dirty="0">
                          <a:effectLst/>
                          <a:latin typeface="Arial Narrow" panose="020B0606020202030204" pitchFamily="34" charset="0"/>
                        </a:rPr>
                        <a:t>DEVELOPER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nSpc>
                          <a:spcPct val="115000"/>
                        </a:lnSpc>
                        <a:spcAft>
                          <a:spcPts val="1000"/>
                        </a:spcAft>
                      </a:pPr>
                      <a:r>
                        <a:rPr lang="en-US" sz="1600" dirty="0">
                          <a:effectLst/>
                          <a:latin typeface="Arial Narrow" panose="020B0606020202030204" pitchFamily="34" charset="0"/>
                        </a:rPr>
                        <a:t>LOCATION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ctr">
                        <a:lnSpc>
                          <a:spcPct val="115000"/>
                        </a:lnSpc>
                        <a:spcAft>
                          <a:spcPts val="1000"/>
                        </a:spcAft>
                      </a:pPr>
                      <a:r>
                        <a:rPr lang="en-US" sz="1600" dirty="0">
                          <a:effectLst/>
                          <a:latin typeface="Arial Narrow" panose="020B0606020202030204" pitchFamily="34" charset="0"/>
                        </a:rPr>
                        <a:t>TOTAL NO. OF UNITS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ctr">
                        <a:lnSpc>
                          <a:spcPct val="115000"/>
                        </a:lnSpc>
                        <a:spcAft>
                          <a:spcPts val="1000"/>
                        </a:spcAft>
                      </a:pPr>
                      <a:r>
                        <a:rPr lang="en-US" sz="1600" dirty="0">
                          <a:effectLst/>
                          <a:latin typeface="Arial Narrow" panose="020B0606020202030204" pitchFamily="34" charset="0"/>
                        </a:rPr>
                        <a:t>TOTAL AMOUNT (</a:t>
                      </a:r>
                      <a:r>
                        <a:rPr lang="en-US" sz="1600" strike="dblStrike" dirty="0">
                          <a:effectLst/>
                          <a:latin typeface="Arial Narrow" panose="020B0606020202030204" pitchFamily="34" charset="0"/>
                        </a:rPr>
                        <a:t>N</a:t>
                      </a:r>
                      <a:r>
                        <a:rPr lang="en-US" sz="1600" dirty="0">
                          <a:effectLst/>
                          <a:latin typeface="Arial Narrow" panose="020B0606020202030204" pitchFamily="34"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a16="http://schemas.microsoft.com/office/drawing/2014/main" xmlns="" val="3977658791"/>
                  </a:ext>
                </a:extLst>
              </a:tr>
              <a:tr h="316314">
                <a:tc>
                  <a:txBody>
                    <a:bodyPr/>
                    <a:lstStyle/>
                    <a:p>
                      <a:pPr algn="ct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12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Beracah</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Beracah Global Homes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Kuje,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24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336,000,000.00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1973767"/>
                  </a:ext>
                </a:extLst>
              </a:tr>
              <a:tr h="322351">
                <a:tc>
                  <a:txBody>
                    <a:bodyPr/>
                    <a:lstStyle/>
                    <a:p>
                      <a:pPr algn="ct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13</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Lake View Residences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Plot 185 Katampe Extension,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2</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60,000,000.00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28222353"/>
                  </a:ext>
                </a:extLst>
              </a:tr>
              <a:tr h="309338">
                <a:tc>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Fair View Residences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Plot 68 Katampe Extension,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10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300,000,000.00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10030806"/>
                  </a:ext>
                </a:extLst>
              </a:tr>
              <a:tr h="277275">
                <a:tc>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Rehoboth Residences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Plot 185 </a:t>
                      </a:r>
                      <a:r>
                        <a:rPr lang="en-US" sz="1600" dirty="0" err="1">
                          <a:effectLst/>
                          <a:latin typeface="Arial Narrow" panose="020B0606020202030204" pitchFamily="34" charset="0"/>
                          <a:ea typeface="Times New Roman" panose="02020603050405020304" pitchFamily="18" charset="0"/>
                          <a:cs typeface="Times New Roman" panose="02020603050405020304" pitchFamily="18" charset="0"/>
                        </a:rPr>
                        <a:t>Jahi</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7</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175,000,000.00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2007392"/>
                  </a:ext>
                </a:extLst>
              </a:tr>
              <a:tr h="266700">
                <a:tc>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Diplomatic Residences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Plot 280 Katampe Extension,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14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770,000,000.00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1842982"/>
                  </a:ext>
                </a:extLst>
              </a:tr>
              <a:tr h="310837">
                <a:tc>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Fair View Apartments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Area 1, Garki,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9</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a:effectLst/>
                          <a:latin typeface="Arial Narrow" panose="020B0606020202030204" pitchFamily="34" charset="0"/>
                          <a:ea typeface="Times New Roman" panose="02020603050405020304" pitchFamily="18" charset="0"/>
                          <a:cs typeface="Times New Roman" panose="02020603050405020304" pitchFamily="18" charset="0"/>
                        </a:rPr>
                        <a:t>157,500,000.00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63724192"/>
                  </a:ext>
                </a:extLst>
              </a:tr>
              <a:tr h="306392">
                <a:tc gridSpan="4">
                  <a:txBody>
                    <a:bodyPr/>
                    <a:lstStyle/>
                    <a:p>
                      <a:pPr marL="467995" algn="r">
                        <a:lnSpc>
                          <a:spcPct val="115000"/>
                        </a:lnSpc>
                        <a:spcAft>
                          <a:spcPts val="1000"/>
                        </a:spcAft>
                      </a:pPr>
                      <a:r>
                        <a:rPr lang="en-US" sz="1600" b="1" dirty="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67995" algn="r">
                        <a:lnSpc>
                          <a:spcPct val="115000"/>
                        </a:lnSpc>
                        <a:spcAft>
                          <a:spcPts val="1000"/>
                        </a:spcAft>
                      </a:pPr>
                      <a:r>
                        <a:rPr lang="en-US" sz="1600" b="1" dirty="0">
                          <a:effectLst/>
                          <a:latin typeface="Arial Narrow" panose="020B0606020202030204" pitchFamily="34" charset="0"/>
                          <a:ea typeface="Times New Roman" panose="02020603050405020304" pitchFamily="18" charset="0"/>
                          <a:cs typeface="Times New Roman" panose="02020603050405020304" pitchFamily="18" charset="0"/>
                        </a:rPr>
                        <a:t>580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b="1" dirty="0">
                          <a:effectLst/>
                          <a:latin typeface="Arial Narrow" panose="020B0606020202030204" pitchFamily="34" charset="0"/>
                          <a:ea typeface="Times New Roman" panose="02020603050405020304" pitchFamily="18" charset="0"/>
                          <a:cs typeface="Times New Roman" panose="02020603050405020304" pitchFamily="18" charset="0"/>
                        </a:rPr>
                        <a:t>13,098,695,000.00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2485523"/>
                  </a:ext>
                </a:extLst>
              </a:tr>
            </a:tbl>
          </a:graphicData>
        </a:graphic>
      </p:graphicFrame>
      <p:sp>
        <p:nvSpPr>
          <p:cNvPr id="5" name="Slide Number Placeholder 4"/>
          <p:cNvSpPr>
            <a:spLocks noGrp="1"/>
          </p:cNvSpPr>
          <p:nvPr>
            <p:ph type="sldNum" sz="quarter" idx="12"/>
          </p:nvPr>
        </p:nvSpPr>
        <p:spPr/>
        <p:txBody>
          <a:bodyPr/>
          <a:lstStyle/>
          <a:p>
            <a:fld id="{B96EEEEB-1621-435C-9ADB-EF1B7482A071}"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2" name="Rectangle 1"/>
          <p:cNvSpPr/>
          <p:nvPr/>
        </p:nvSpPr>
        <p:spPr>
          <a:xfrm>
            <a:off x="971550" y="1176338"/>
            <a:ext cx="10401300" cy="1047750"/>
          </a:xfrm>
          <a:prstGeom prst="rect">
            <a:avLst/>
          </a:prstGeom>
        </p:spPr>
        <p:txBody>
          <a:bodyPr>
            <a:spAutoFit/>
          </a:bodyPr>
          <a:lstStyle/>
          <a:p>
            <a:pPr marL="342900" indent="-342900" algn="just" eaLnBrk="1" fontAlgn="auto" hangingPunct="1">
              <a:lnSpc>
                <a:spcPct val="115000"/>
              </a:lnSpc>
              <a:spcBef>
                <a:spcPts val="0"/>
              </a:spcBef>
              <a:spcAft>
                <a:spcPts val="0"/>
              </a:spcAft>
              <a:buFont typeface="+mj-lt"/>
              <a:buAutoNum type="arabicPeriod" startAt="4"/>
              <a:defRPr/>
            </a:pPr>
            <a:r>
              <a:rPr lang="en-US" b="1" u="sng" dirty="0">
                <a:latin typeface="Century Gothic" panose="020B0502020202020204" pitchFamily="34" charset="0"/>
                <a:ea typeface="Times New Roman" panose="02020603050405020304" pitchFamily="18" charset="0"/>
                <a:cs typeface="Times New Roman" panose="02020603050405020304" pitchFamily="18" charset="0"/>
              </a:rPr>
              <a:t>Partnership with Family Homes Funds (FHF):</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Similarly, the Bank has executed an MOU with FHF to promote the sales through the provision mortgages for houses developed and funded by FHF in the following locations: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nvGraphicFramePr>
        <p:xfrm>
          <a:off x="1314450" y="2533645"/>
          <a:ext cx="9753600" cy="3190111"/>
        </p:xfrm>
        <a:graphic>
          <a:graphicData uri="http://schemas.openxmlformats.org/drawingml/2006/table">
            <a:tbl>
              <a:tblPr firstRow="1" firstCol="1" bandRow="1">
                <a:tableStyleId>{5C22544A-7EE6-4342-B048-85BDC9FD1C3A}</a:tableStyleId>
              </a:tblPr>
              <a:tblGrid>
                <a:gridCol w="3297733">
                  <a:extLst>
                    <a:ext uri="{9D8B030D-6E8A-4147-A177-3AD203B41FA5}">
                      <a16:colId xmlns:a16="http://schemas.microsoft.com/office/drawing/2014/main" xmlns="" val="1366068917"/>
                    </a:ext>
                  </a:extLst>
                </a:gridCol>
                <a:gridCol w="3011457">
                  <a:extLst>
                    <a:ext uri="{9D8B030D-6E8A-4147-A177-3AD203B41FA5}">
                      <a16:colId xmlns:a16="http://schemas.microsoft.com/office/drawing/2014/main" xmlns="" val="388255168"/>
                    </a:ext>
                  </a:extLst>
                </a:gridCol>
                <a:gridCol w="3444410">
                  <a:extLst>
                    <a:ext uri="{9D8B030D-6E8A-4147-A177-3AD203B41FA5}">
                      <a16:colId xmlns:a16="http://schemas.microsoft.com/office/drawing/2014/main" xmlns="" val="2369665402"/>
                    </a:ext>
                  </a:extLst>
                </a:gridCol>
              </a:tblGrid>
              <a:tr h="685805">
                <a:tc>
                  <a:txBody>
                    <a:bodyPr/>
                    <a:lstStyle/>
                    <a:p>
                      <a:pPr marL="467995" algn="ctr">
                        <a:lnSpc>
                          <a:spcPct val="115000"/>
                        </a:lnSpc>
                        <a:spcAft>
                          <a:spcPts val="1000"/>
                        </a:spcAft>
                      </a:pPr>
                      <a:r>
                        <a:rPr lang="en-US" sz="1800" dirty="0">
                          <a:effectLst/>
                        </a:rPr>
                        <a:t>ESTATE AND 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ctr">
                        <a:lnSpc>
                          <a:spcPct val="115000"/>
                        </a:lnSpc>
                        <a:spcAft>
                          <a:spcPts val="1000"/>
                        </a:spcAft>
                      </a:pPr>
                      <a:r>
                        <a:rPr lang="en-US" sz="1800" dirty="0">
                          <a:effectLst/>
                        </a:rPr>
                        <a:t>TOTAL NO. OF UNITS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ctr">
                        <a:lnSpc>
                          <a:spcPct val="115000"/>
                        </a:lnSpc>
                        <a:spcAft>
                          <a:spcPts val="1000"/>
                        </a:spcAft>
                      </a:pPr>
                      <a:r>
                        <a:rPr lang="en-US" sz="1800" dirty="0">
                          <a:effectLst/>
                        </a:rPr>
                        <a:t>TOTAL AMOUNT (</a:t>
                      </a:r>
                      <a:r>
                        <a:rPr lang="en-US" sz="1800" strike="dblStrike" dirty="0">
                          <a:effectLst/>
                        </a:rPr>
                        <a:t>N</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0460464"/>
                  </a:ext>
                </a:extLst>
              </a:tr>
              <a:tr h="357758">
                <a:tc>
                  <a:txBody>
                    <a:bodyPr/>
                    <a:lstStyle/>
                    <a:p>
                      <a:pPr algn="r">
                        <a:lnSpc>
                          <a:spcPct val="115000"/>
                        </a:lnSpc>
                        <a:spcAft>
                          <a:spcPts val="1000"/>
                        </a:spcAft>
                      </a:pPr>
                      <a:r>
                        <a:rPr lang="en-US" sz="1800" dirty="0" err="1">
                          <a:effectLst/>
                        </a:rPr>
                        <a:t>Luvu</a:t>
                      </a:r>
                      <a:r>
                        <a:rPr lang="en-US" sz="1800" dirty="0">
                          <a:effectLst/>
                        </a:rPr>
                        <a:t> Estate, </a:t>
                      </a:r>
                      <a:r>
                        <a:rPr lang="en-US" sz="1800" dirty="0" err="1">
                          <a:effectLst/>
                        </a:rPr>
                        <a:t>Nasarawa</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a:effectLst/>
                        </a:rPr>
                        <a:t>174,500,000.00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50951780"/>
                  </a:ext>
                </a:extLst>
              </a:tr>
              <a:tr h="357758">
                <a:tc>
                  <a:txBody>
                    <a:bodyPr/>
                    <a:lstStyle/>
                    <a:p>
                      <a:pPr algn="r">
                        <a:lnSpc>
                          <a:spcPct val="115000"/>
                        </a:lnSpc>
                        <a:spcAft>
                          <a:spcPts val="1000"/>
                        </a:spcAft>
                      </a:pPr>
                      <a:r>
                        <a:rPr lang="en-US" sz="1800" dirty="0">
                          <a:effectLst/>
                        </a:rPr>
                        <a:t>Millennium City, Kaduna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850,000,000.00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87714581"/>
                  </a:ext>
                </a:extLst>
              </a:tr>
              <a:tr h="357758">
                <a:tc>
                  <a:txBody>
                    <a:bodyPr/>
                    <a:lstStyle/>
                    <a:p>
                      <a:pPr marL="467995" algn="r">
                        <a:lnSpc>
                          <a:spcPct val="115000"/>
                        </a:lnSpc>
                        <a:spcAft>
                          <a:spcPts val="1000"/>
                        </a:spcAft>
                      </a:pPr>
                      <a:r>
                        <a:rPr lang="en-US" sz="1800" dirty="0" err="1">
                          <a:effectLst/>
                        </a:rPr>
                        <a:t>Abirba</a:t>
                      </a:r>
                      <a:r>
                        <a:rPr lang="en-US" sz="1800" dirty="0">
                          <a:effectLst/>
                        </a:rPr>
                        <a:t>, Delta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a:effectLst/>
                        </a:rPr>
                        <a:t>1,112,500,000.00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26605061"/>
                  </a:ext>
                </a:extLst>
              </a:tr>
              <a:tr h="357758">
                <a:tc>
                  <a:txBody>
                    <a:bodyPr/>
                    <a:lstStyle/>
                    <a:p>
                      <a:pPr marL="467995" algn="r">
                        <a:lnSpc>
                          <a:spcPct val="115000"/>
                        </a:lnSpc>
                        <a:spcAft>
                          <a:spcPts val="1000"/>
                        </a:spcAft>
                      </a:pPr>
                      <a:r>
                        <a:rPr lang="en-US" sz="1800" dirty="0">
                          <a:effectLst/>
                        </a:rPr>
                        <a:t>Ogun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a:effectLst/>
                        </a:rPr>
                        <a:t>105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a:effectLst/>
                        </a:rPr>
                        <a:t>817,500,000.00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2701361"/>
                  </a:ext>
                </a:extLst>
              </a:tr>
              <a:tr h="357758">
                <a:tc>
                  <a:txBody>
                    <a:bodyPr/>
                    <a:lstStyle/>
                    <a:p>
                      <a:pPr marL="467995" algn="r">
                        <a:lnSpc>
                          <a:spcPct val="115000"/>
                        </a:lnSpc>
                        <a:spcAft>
                          <a:spcPts val="1000"/>
                        </a:spcAft>
                      </a:pPr>
                      <a:r>
                        <a:rPr lang="en-US" sz="1800" dirty="0" err="1">
                          <a:effectLst/>
                        </a:rPr>
                        <a:t>Birnin-Kebbi</a:t>
                      </a:r>
                      <a:r>
                        <a:rPr lang="en-US" sz="1800" dirty="0">
                          <a:effectLst/>
                        </a:rPr>
                        <a:t>, </a:t>
                      </a:r>
                      <a:r>
                        <a:rPr lang="en-US" sz="1800" dirty="0" err="1">
                          <a:effectLst/>
                        </a:rPr>
                        <a:t>Kebbi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a:effectLst/>
                        </a:rPr>
                        <a:t>2,250,000,000.00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5583944"/>
                  </a:ext>
                </a:extLst>
              </a:tr>
              <a:tr h="357758">
                <a:tc>
                  <a:txBody>
                    <a:bodyPr/>
                    <a:lstStyle/>
                    <a:p>
                      <a:pPr marL="467995" algn="r">
                        <a:lnSpc>
                          <a:spcPct val="115000"/>
                        </a:lnSpc>
                        <a:spcAft>
                          <a:spcPts val="1000"/>
                        </a:spcAft>
                      </a:pPr>
                      <a:r>
                        <a:rPr lang="en-US" sz="1800" dirty="0" err="1">
                          <a:effectLst/>
                        </a:rPr>
                        <a:t>Giri</a:t>
                      </a:r>
                      <a:r>
                        <a:rPr lang="en-US" sz="1800" dirty="0">
                          <a:effectLst/>
                        </a:rPr>
                        <a:t>, Abuja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a:effectLst/>
                        </a:rPr>
                        <a:t>4,500,000,000.00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9446467"/>
                  </a:ext>
                </a:extLst>
              </a:tr>
              <a:tr h="357758">
                <a:tc>
                  <a:txBody>
                    <a:bodyPr/>
                    <a:lstStyle/>
                    <a:p>
                      <a:pPr marL="467995" algn="r">
                        <a:lnSpc>
                          <a:spcPct val="115000"/>
                        </a:lnSpc>
                        <a:spcAft>
                          <a:spcPts val="1000"/>
                        </a:spcAft>
                      </a:pPr>
                      <a:r>
                        <a:rPr lang="en-US" sz="1800" dirty="0">
                          <a:effectLst/>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b="1" dirty="0">
                          <a:effectLst/>
                        </a:rPr>
                        <a:t>1,900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b="1" dirty="0">
                          <a:effectLst/>
                        </a:rPr>
                        <a:t>9,704,500,000.00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01517060"/>
                  </a:ext>
                </a:extLst>
              </a:tr>
            </a:tbl>
          </a:graphicData>
        </a:graphic>
      </p:graphicFrame>
      <p:sp>
        <p:nvSpPr>
          <p:cNvPr id="5" name="Slide Number Placeholder 4"/>
          <p:cNvSpPr>
            <a:spLocks noGrp="1"/>
          </p:cNvSpPr>
          <p:nvPr>
            <p:ph type="sldNum" sz="quarter" idx="12"/>
          </p:nvPr>
        </p:nvSpPr>
        <p:spPr/>
        <p:txBody>
          <a:bodyPr/>
          <a:lstStyle/>
          <a:p>
            <a:fld id="{B96EEEEB-1621-435C-9ADB-EF1B7482A071}"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04286"/>
            <a:ext cx="9601200" cy="1303337"/>
          </a:xfrm>
        </p:spPr>
        <p:txBody>
          <a:bodyPr rtlCol="0">
            <a:normAutofit fontScale="90000"/>
          </a:bodyPr>
          <a:lstStyle/>
          <a:p>
            <a:pPr eaLnBrk="1" fontAlgn="auto" hangingPunct="1">
              <a:spcAft>
                <a:spcPts val="0"/>
              </a:spcAft>
              <a:defRPr/>
            </a:pPr>
            <a:r>
              <a:rPr lang="en-US" sz="3100" b="1" u="sng" dirty="0" smtClean="0">
                <a:solidFill>
                  <a:schemeClr val="tx1">
                    <a:lumMod val="85000"/>
                    <a:lumOff val="15000"/>
                  </a:schemeClr>
                </a:solidFill>
              </a:rPr>
              <a:t>CHALLENGES/CONCLUSION/RECOMENDATION:</a:t>
            </a:r>
            <a:r>
              <a:rPr lang="en-US" dirty="0">
                <a:solidFill>
                  <a:schemeClr val="tx1">
                    <a:lumMod val="85000"/>
                    <a:lumOff val="15000"/>
                  </a:schemeClr>
                </a:solidFill>
              </a:rPr>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p:cNvSpPr>
            <a:spLocks noGrp="1"/>
          </p:cNvSpPr>
          <p:nvPr>
            <p:ph sz="half" idx="1"/>
          </p:nvPr>
        </p:nvSpPr>
        <p:spPr>
          <a:xfrm>
            <a:off x="966653" y="1672046"/>
            <a:ext cx="4984786" cy="4415245"/>
          </a:xfrm>
          <a:gradFill flip="none" rotWithShape="1">
            <a:gsLst>
              <a:gs pos="0">
                <a:schemeClr val="accent2">
                  <a:lumMod val="94000"/>
                  <a:lumOff val="6000"/>
                </a:schemeClr>
              </a:gs>
              <a:gs pos="19000">
                <a:srgbClr val="5FB590"/>
              </a:gs>
              <a:gs pos="100000">
                <a:schemeClr val="accent2">
                  <a:lumMod val="97000"/>
                  <a:lumOff val="3000"/>
                </a:schemeClr>
              </a:gs>
              <a:gs pos="0">
                <a:srgbClr val="40A178"/>
              </a:gs>
              <a:gs pos="81000">
                <a:schemeClr val="accent2">
                  <a:lumMod val="60000"/>
                  <a:lumOff val="40000"/>
                </a:schemeClr>
              </a:gs>
            </a:gsLst>
            <a:lin ang="16200000" scaled="1"/>
            <a:tileRect/>
          </a:gradFill>
          <a:ln/>
          <a:effectLst>
            <a:glow rad="228600">
              <a:schemeClr val="accent3">
                <a:satMod val="175000"/>
                <a:alpha val="40000"/>
              </a:schemeClr>
            </a:glow>
            <a:outerShdw blurRad="63500" sx="102000" sy="102000" algn="ctr" rotWithShape="0">
              <a:prstClr val="black">
                <a:alpha val="64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rtlCol="0">
            <a:normAutofit fontScale="32500" lnSpcReduction="20000"/>
          </a:bodyPr>
          <a:lstStyle/>
          <a:p>
            <a:pPr marL="0" indent="0" eaLnBrk="1" fontAlgn="auto" hangingPunct="1">
              <a:buFont typeface="Arial"/>
              <a:buNone/>
              <a:defRPr/>
            </a:pPr>
            <a:r>
              <a:rPr lang="en-US" sz="3400" b="1" u="sng" dirty="0">
                <a:solidFill>
                  <a:schemeClr val="tx1">
                    <a:lumMod val="85000"/>
                    <a:lumOff val="15000"/>
                  </a:schemeClr>
                </a:solidFill>
                <a:latin typeface="Eras Bold ITC" panose="020B0907030504020204" pitchFamily="34" charset="0"/>
              </a:rPr>
              <a:t>CHALLENGES:</a:t>
            </a:r>
            <a:endParaRPr lang="en-US" sz="3400" b="1" dirty="0">
              <a:solidFill>
                <a:schemeClr val="tx1">
                  <a:lumMod val="85000"/>
                  <a:lumOff val="15000"/>
                </a:schemeClr>
              </a:solidFill>
              <a:latin typeface="Eras Bold ITC" panose="020B0907030504020204" pitchFamily="34" charset="0"/>
            </a:endParaRPr>
          </a:p>
          <a:p>
            <a:pPr algn="just" eaLnBrk="1" fontAlgn="auto" hangingPunct="1">
              <a:buFont typeface="Arial"/>
              <a:buChar char="•"/>
              <a:defRPr/>
            </a:pPr>
            <a:r>
              <a:rPr lang="en-US" sz="3400" dirty="0" smtClean="0">
                <a:solidFill>
                  <a:schemeClr val="tx1">
                    <a:lumMod val="85000"/>
                    <a:lumOff val="15000"/>
                  </a:schemeClr>
                </a:solidFill>
                <a:latin typeface="Eras Bold ITC" panose="020B0907030504020204" pitchFamily="34" charset="0"/>
              </a:rPr>
              <a:t>Non-availability </a:t>
            </a:r>
            <a:r>
              <a:rPr lang="en-US" sz="3400" dirty="0">
                <a:solidFill>
                  <a:schemeClr val="tx1">
                    <a:lumMod val="85000"/>
                    <a:lumOff val="15000"/>
                  </a:schemeClr>
                </a:solidFill>
                <a:latin typeface="Eras Bold ITC" panose="020B0907030504020204" pitchFamily="34" charset="0"/>
              </a:rPr>
              <a:t>of Mortgage-able Homes (i.e. homes that have the right designs, right Government approvals, right pricing, and Banks can hold good titles or security/collateral, create Legal Mortgage with their  interests duly noted and registered).</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Paucity of funds (where available cash deposits are short-term and they are used to fund long-term mortgages at low interest rates).  This mismatch leaves room for many uncertainties within the corridors of this sector of the economy.</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Developers’ Integrity.</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Turn Around Time in the Mortgage Cycle.</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Inflation is greatly affecting the Housing Sector Supply Chain.</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Effects of COVID-19 Pandemic.</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Lack of indigenous Technology.</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Death of Artisans/Skill Workers.</a:t>
            </a: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Defaults and lack of appropriate foreclosure processes</a:t>
            </a:r>
            <a:r>
              <a:rPr lang="en-US" sz="3400" dirty="0" smtClean="0">
                <a:solidFill>
                  <a:schemeClr val="tx1">
                    <a:lumMod val="85000"/>
                    <a:lumOff val="15000"/>
                  </a:schemeClr>
                </a:solidFill>
                <a:latin typeface="Eras Bold ITC" panose="020B0907030504020204" pitchFamily="34" charset="0"/>
              </a:rPr>
              <a:t>. (CBN Global Standing Instruction (GSI) </a:t>
            </a:r>
            <a:r>
              <a:rPr lang="en-US" sz="3400" dirty="0" err="1" smtClean="0">
                <a:solidFill>
                  <a:schemeClr val="tx1">
                    <a:lumMod val="85000"/>
                    <a:lumOff val="15000"/>
                  </a:schemeClr>
                </a:solidFill>
                <a:latin typeface="Eras Bold ITC" panose="020B0907030504020204" pitchFamily="34" charset="0"/>
              </a:rPr>
              <a:t>Remita</a:t>
            </a:r>
            <a:r>
              <a:rPr lang="en-US" sz="3400" dirty="0" smtClean="0">
                <a:solidFill>
                  <a:schemeClr val="tx1">
                    <a:lumMod val="85000"/>
                    <a:lumOff val="15000"/>
                  </a:schemeClr>
                </a:solidFill>
                <a:latin typeface="Eras Bold ITC" panose="020B0907030504020204" pitchFamily="34" charset="0"/>
              </a:rPr>
              <a:t> Direct Debit Instruction.</a:t>
            </a:r>
            <a:endParaRPr lang="en-US" sz="3400" dirty="0">
              <a:solidFill>
                <a:schemeClr val="tx1">
                  <a:lumMod val="85000"/>
                  <a:lumOff val="15000"/>
                </a:schemeClr>
              </a:solidFill>
              <a:latin typeface="Eras Bold ITC" panose="020B0907030504020204" pitchFamily="34" charset="0"/>
            </a:endParaRPr>
          </a:p>
          <a:p>
            <a:pPr algn="just" eaLnBrk="1" fontAlgn="auto" hangingPunct="1">
              <a:buFont typeface="Arial"/>
              <a:buChar char="•"/>
              <a:defRPr/>
            </a:pPr>
            <a:r>
              <a:rPr lang="en-US" sz="3400" dirty="0">
                <a:solidFill>
                  <a:schemeClr val="tx1">
                    <a:lumMod val="85000"/>
                    <a:lumOff val="15000"/>
                  </a:schemeClr>
                </a:solidFill>
                <a:latin typeface="Eras Bold ITC" panose="020B0907030504020204" pitchFamily="34" charset="0"/>
              </a:rPr>
              <a:t>Huge Capital needed for infrastructure (Hardware and Software).   </a:t>
            </a:r>
          </a:p>
          <a:p>
            <a:pPr eaLnBrk="1" fontAlgn="auto" hangingPunct="1">
              <a:buFont typeface="Arial"/>
              <a:buChar char="•"/>
              <a:defRPr/>
            </a:pPr>
            <a:endParaRPr lang="en-US" dirty="0">
              <a:solidFill>
                <a:schemeClr val="tx1">
                  <a:lumMod val="85000"/>
                  <a:lumOff val="15000"/>
                </a:schemeClr>
              </a:solidFill>
            </a:endParaRPr>
          </a:p>
        </p:txBody>
      </p:sp>
      <p:sp>
        <p:nvSpPr>
          <p:cNvPr id="4" name="Content Placeholder 3"/>
          <p:cNvSpPr>
            <a:spLocks noGrp="1"/>
          </p:cNvSpPr>
          <p:nvPr>
            <p:ph sz="half" idx="2"/>
          </p:nvPr>
        </p:nvSpPr>
        <p:spPr>
          <a:xfrm>
            <a:off x="6361612" y="1645919"/>
            <a:ext cx="4872446" cy="4441371"/>
          </a:xfrm>
          <a:gradFill flip="none" rotWithShape="1">
            <a:gsLst>
              <a:gs pos="0">
                <a:schemeClr val="accent2">
                  <a:lumMod val="67000"/>
                </a:schemeClr>
              </a:gs>
              <a:gs pos="0">
                <a:schemeClr val="accent2">
                  <a:lumMod val="97000"/>
                  <a:lumOff val="3000"/>
                </a:schemeClr>
              </a:gs>
              <a:gs pos="51000">
                <a:schemeClr val="accent2">
                  <a:lumMod val="60000"/>
                  <a:lumOff val="40000"/>
                </a:schemeClr>
              </a:gs>
            </a:gsLst>
            <a:lin ang="16200000" scaled="1"/>
            <a:tileRect/>
          </a:gradFill>
          <a:ln/>
          <a:effectLst>
            <a:glow rad="241300">
              <a:schemeClr val="accent3">
                <a:alpha val="40000"/>
              </a:schemeClr>
            </a:glow>
            <a:outerShdw blurRad="63500" sx="102000" sy="102000" algn="ctr" rotWithShape="0">
              <a:prstClr val="black">
                <a:alpha val="64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rtlCol="0">
            <a:normAutofit fontScale="32500" lnSpcReduction="20000"/>
          </a:bodyPr>
          <a:lstStyle/>
          <a:p>
            <a:pPr marL="0" indent="0" algn="r" eaLnBrk="1" fontAlgn="auto" hangingPunct="1">
              <a:buFont typeface="Arial"/>
              <a:buNone/>
              <a:defRPr/>
            </a:pPr>
            <a:r>
              <a:rPr lang="en-US" sz="3600" b="1" u="sng" dirty="0">
                <a:solidFill>
                  <a:schemeClr val="tx1">
                    <a:lumMod val="85000"/>
                    <a:lumOff val="15000"/>
                  </a:schemeClr>
                </a:solidFill>
                <a:latin typeface="Eras Bold ITC" panose="020B0907030504020204" pitchFamily="34" charset="0"/>
              </a:rPr>
              <a:t>CONCLUSION/RECOMMENDATION</a:t>
            </a:r>
            <a:r>
              <a:rPr lang="en-US" sz="3600" b="1" u="sng" dirty="0" smtClean="0">
                <a:solidFill>
                  <a:schemeClr val="tx1">
                    <a:lumMod val="85000"/>
                    <a:lumOff val="15000"/>
                  </a:schemeClr>
                </a:solidFill>
                <a:latin typeface="Eras Bold ITC" panose="020B0907030504020204" pitchFamily="34" charset="0"/>
              </a:rPr>
              <a:t>:</a:t>
            </a:r>
          </a:p>
          <a:p>
            <a:pPr algn="just" eaLnBrk="1" fontAlgn="auto" hangingPunct="1">
              <a:buFont typeface="Arial"/>
              <a:buChar char="•"/>
              <a:defRPr/>
            </a:pPr>
            <a:r>
              <a:rPr lang="en-US" sz="3600" dirty="0" smtClean="0">
                <a:solidFill>
                  <a:schemeClr val="tx1">
                    <a:lumMod val="85000"/>
                    <a:lumOff val="15000"/>
                  </a:schemeClr>
                </a:solidFill>
                <a:latin typeface="Eras Bold ITC" panose="020B0907030504020204" pitchFamily="34" charset="0"/>
              </a:rPr>
              <a:t>A clarion call on the Federal Government of Nigeria to supply more funds to the Primary Mortgage Banks (e.g. access to Pension Funds that are somehow ideal and running into Trillions of naira).</a:t>
            </a:r>
          </a:p>
          <a:p>
            <a:pPr algn="just" eaLnBrk="1" fontAlgn="auto" hangingPunct="1">
              <a:buFont typeface="Arial"/>
              <a:buChar char="•"/>
              <a:defRPr/>
            </a:pPr>
            <a:r>
              <a:rPr lang="en-US" sz="3600" dirty="0" smtClean="0">
                <a:solidFill>
                  <a:schemeClr val="tx1">
                    <a:lumMod val="85000"/>
                    <a:lumOff val="15000"/>
                  </a:schemeClr>
                </a:solidFill>
                <a:latin typeface="Eras Bold ITC" panose="020B0907030504020204" pitchFamily="34" charset="0"/>
              </a:rPr>
              <a:t>It </a:t>
            </a:r>
            <a:r>
              <a:rPr lang="en-US" sz="3600" dirty="0">
                <a:solidFill>
                  <a:schemeClr val="tx1">
                    <a:lumMod val="85000"/>
                    <a:lumOff val="15000"/>
                  </a:schemeClr>
                </a:solidFill>
                <a:latin typeface="Eras Bold ITC" panose="020B0907030504020204" pitchFamily="34" charset="0"/>
              </a:rPr>
              <a:t>is strongly recommended that </a:t>
            </a:r>
            <a:r>
              <a:rPr lang="en-US" sz="3600" dirty="0" smtClean="0">
                <a:solidFill>
                  <a:schemeClr val="tx1">
                    <a:lumMod val="85000"/>
                    <a:lumOff val="15000"/>
                  </a:schemeClr>
                </a:solidFill>
                <a:latin typeface="Eras Bold ITC" panose="020B0907030504020204" pitchFamily="34" charset="0"/>
              </a:rPr>
              <a:t>PMBs be allowed to serve as Collectors/Administrators of NHF Contributions just as Pension Fund Administrators (PFAs) or Health Management Organisations (HMOs) do. This will greatly boost supply more liquidity to the mortgage industry.</a:t>
            </a:r>
          </a:p>
          <a:p>
            <a:pPr algn="just" eaLnBrk="1" fontAlgn="auto" hangingPunct="1">
              <a:buFont typeface="Arial"/>
              <a:buChar char="•"/>
              <a:defRPr/>
            </a:pPr>
            <a:endParaRPr lang="en-US" sz="3600" dirty="0" smtClean="0">
              <a:solidFill>
                <a:schemeClr val="tx1">
                  <a:lumMod val="85000"/>
                  <a:lumOff val="15000"/>
                </a:schemeClr>
              </a:solidFill>
              <a:latin typeface="Eras Bold ITC" panose="020B0907030504020204" pitchFamily="34" charset="0"/>
            </a:endParaRPr>
          </a:p>
          <a:p>
            <a:pPr algn="just" eaLnBrk="1" fontAlgn="auto" hangingPunct="1">
              <a:buFont typeface="Arial"/>
              <a:buChar char="•"/>
              <a:defRPr/>
            </a:pPr>
            <a:r>
              <a:rPr lang="en-US" sz="3600" dirty="0" smtClean="0">
                <a:solidFill>
                  <a:schemeClr val="tx1">
                    <a:lumMod val="85000"/>
                    <a:lumOff val="15000"/>
                  </a:schemeClr>
                </a:solidFill>
                <a:latin typeface="Eras Bold ITC" panose="020B0907030504020204" pitchFamily="34" charset="0"/>
              </a:rPr>
              <a:t>Avenue should be created where PMBs will gain easy access to CBN or other Intervention Funds. If there is any sector that needs intervention, it is the mortgage sector of our economy.</a:t>
            </a:r>
          </a:p>
          <a:p>
            <a:pPr algn="just" eaLnBrk="1" fontAlgn="auto" hangingPunct="1">
              <a:buFont typeface="Arial"/>
              <a:buChar char="•"/>
              <a:defRPr/>
            </a:pPr>
            <a:r>
              <a:rPr lang="en-US" sz="3600" dirty="0" smtClean="0">
                <a:solidFill>
                  <a:schemeClr val="tx1">
                    <a:lumMod val="85000"/>
                    <a:lumOff val="15000"/>
                  </a:schemeClr>
                </a:solidFill>
                <a:latin typeface="Eras Bold ITC" panose="020B0907030504020204" pitchFamily="34" charset="0"/>
              </a:rPr>
              <a:t>I am not aware if any PMB has accessed any intervention funds, especially during (or post) COVID-19 Pandemic lockdown period. I therefore call for such interventions to be extended to PMBs.</a:t>
            </a:r>
          </a:p>
          <a:p>
            <a:pPr algn="r" eaLnBrk="1" fontAlgn="auto" hangingPunct="1">
              <a:buFont typeface="Arial"/>
              <a:buChar char="•"/>
              <a:defRPr/>
            </a:pPr>
            <a:endParaRPr lang="en-US" dirty="0">
              <a:solidFill>
                <a:schemeClr val="tx1">
                  <a:lumMod val="85000"/>
                  <a:lumOff val="15000"/>
                </a:schemeClr>
              </a:solidFill>
            </a:endParaRPr>
          </a:p>
        </p:txBody>
      </p:sp>
      <p:pic>
        <p:nvPicPr>
          <p:cNvPr id="6" name="Picture 5"/>
          <p:cNvPicPr>
            <a:picLocks noChangeAspect="1" noChangeArrowheads="1"/>
          </p:cNvPicPr>
          <p:nvPr/>
        </p:nvPicPr>
        <p:blipFill>
          <a:blip r:embed="rId2"/>
          <a:srcRect/>
          <a:stretch>
            <a:fillRect/>
          </a:stretch>
        </p:blipFill>
        <p:spPr bwMode="auto">
          <a:xfrm>
            <a:off x="5540825" y="30434"/>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7" name="Slide Number Placeholder 6"/>
          <p:cNvSpPr>
            <a:spLocks noGrp="1"/>
          </p:cNvSpPr>
          <p:nvPr>
            <p:ph type="sldNum" sz="quarter" idx="12"/>
          </p:nvPr>
        </p:nvSpPr>
        <p:spPr/>
        <p:txBody>
          <a:bodyPr/>
          <a:lstStyle/>
          <a:p>
            <a:fld id="{67ED5341-51E7-44FA-843F-BD91DBC84037}" type="slidenum">
              <a:rPr lang="en-US" smtClean="0"/>
              <a:pPr/>
              <a:t>14</a:t>
            </a:fld>
            <a:endParaRPr 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alpha val="70195"/>
          </a:srgbClr>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a:xfrm>
            <a:off x="4202770" y="2095500"/>
            <a:ext cx="3584575" cy="1976438"/>
            <a:chOff x="1996" y="1642"/>
            <a:chExt cx="1796" cy="861"/>
          </a:xfrm>
          <a:effectLst>
            <a:outerShdw blurRad="50800" dist="50800" dir="5400000" algn="ctr" rotWithShape="0">
              <a:srgbClr val="000000">
                <a:alpha val="79000"/>
              </a:srgbClr>
            </a:outerShdw>
          </a:effectLst>
        </p:grpSpPr>
        <p:sp>
          <p:nvSpPr>
            <p:cNvPr id="3" name="Rounded Rectangle 2"/>
            <p:cNvSpPr>
              <a:spLocks/>
            </p:cNvSpPr>
            <p:nvPr/>
          </p:nvSpPr>
          <p:spPr>
            <a:xfrm>
              <a:off x="1996" y="1776"/>
              <a:ext cx="114" cy="591"/>
            </a:xfrm>
            <a:prstGeom prst="roundRect">
              <a:avLst>
                <a:gd name="adj" fmla="val 0"/>
              </a:avLst>
            </a:prstGeom>
            <a:solidFill>
              <a:srgbClr val="6699FF"/>
            </a:solidFill>
            <a:ln w="12700">
              <a:solidFill>
                <a:srgbClr val="FF0000"/>
              </a:solidFill>
            </a:ln>
          </p:spPr>
          <p:txBody>
            <a:bodyPr wrap="none" lIns="93296" tIns="46648" rIns="93296" bIns="46648" anchor="ctr"/>
            <a:lstStyle/>
            <a:p>
              <a:pPr algn="ctr" eaLnBrk="1" fontAlgn="auto" hangingPunct="1">
                <a:spcBef>
                  <a:spcPts val="0"/>
                </a:spcBef>
                <a:spcAft>
                  <a:spcPts val="0"/>
                </a:spcAft>
                <a:defRPr/>
              </a:pPr>
              <a:endParaRPr lang="en-US" altLang="en-US" sz="1200" dirty="0">
                <a:latin typeface="Calibri" charset="0"/>
              </a:endParaRPr>
            </a:p>
          </p:txBody>
        </p:sp>
        <p:sp>
          <p:nvSpPr>
            <p:cNvPr id="4" name="Rounded Rectangle 3"/>
            <p:cNvSpPr>
              <a:spLocks/>
            </p:cNvSpPr>
            <p:nvPr/>
          </p:nvSpPr>
          <p:spPr>
            <a:xfrm>
              <a:off x="3677" y="1776"/>
              <a:ext cx="115" cy="553"/>
            </a:xfrm>
            <a:prstGeom prst="roundRect">
              <a:avLst>
                <a:gd name="adj" fmla="val 0"/>
              </a:avLst>
            </a:prstGeom>
            <a:solidFill>
              <a:srgbClr val="6699FF"/>
            </a:solidFill>
            <a:ln w="12700">
              <a:solidFill>
                <a:srgbClr val="FF0000"/>
              </a:solidFill>
            </a:ln>
          </p:spPr>
          <p:txBody>
            <a:bodyPr wrap="none" lIns="93296" tIns="46648" rIns="93296" bIns="46648" anchor="ctr"/>
            <a:lstStyle/>
            <a:p>
              <a:pPr algn="ctr" eaLnBrk="1" fontAlgn="auto" hangingPunct="1">
                <a:spcBef>
                  <a:spcPts val="0"/>
                </a:spcBef>
                <a:spcAft>
                  <a:spcPts val="0"/>
                </a:spcAft>
                <a:defRPr/>
              </a:pPr>
              <a:endParaRPr lang="en-US" altLang="en-US" sz="1200" dirty="0">
                <a:latin typeface="Calibri" charset="0"/>
              </a:endParaRPr>
            </a:p>
          </p:txBody>
        </p:sp>
        <p:sp>
          <p:nvSpPr>
            <p:cNvPr id="5" name="Freeform 4"/>
            <p:cNvSpPr>
              <a:spLocks/>
            </p:cNvSpPr>
            <p:nvPr/>
          </p:nvSpPr>
          <p:spPr bwMode="auto">
            <a:xfrm>
              <a:off x="2206" y="1642"/>
              <a:ext cx="1378" cy="861"/>
            </a:xfrm>
            <a:custGeom>
              <a:avLst/>
              <a:gdLst>
                <a:gd name="T0" fmla="*/ 0 w 577"/>
                <a:gd name="T1" fmla="*/ 2147483647 h 361"/>
                <a:gd name="T2" fmla="*/ 0 w 577"/>
                <a:gd name="T3" fmla="*/ 2147483647 h 361"/>
                <a:gd name="T4" fmla="*/ 2147483647 w 577"/>
                <a:gd name="T5" fmla="*/ 2147483647 h 361"/>
                <a:gd name="T6" fmla="*/ 2147483647 w 577"/>
                <a:gd name="T7" fmla="*/ 2147483647 h 361"/>
                <a:gd name="T8" fmla="*/ 2147483647 w 577"/>
                <a:gd name="T9" fmla="*/ 2147483647 h 361"/>
                <a:gd name="T10" fmla="*/ 2147483647 w 577"/>
                <a:gd name="T11" fmla="*/ 2147483647 h 361"/>
                <a:gd name="T12" fmla="*/ 2147483647 w 577"/>
                <a:gd name="T13" fmla="*/ 2147483647 h 361"/>
                <a:gd name="T14" fmla="*/ 2147483647 w 577"/>
                <a:gd name="T15" fmla="*/ 2147483647 h 361"/>
                <a:gd name="T16" fmla="*/ 2147483647 w 577"/>
                <a:gd name="T17" fmla="*/ 2147483647 h 361"/>
                <a:gd name="T18" fmla="*/ 2147483647 w 577"/>
                <a:gd name="T19" fmla="*/ 2147483647 h 361"/>
                <a:gd name="T20" fmla="*/ 2147483647 w 577"/>
                <a:gd name="T21" fmla="*/ 2147483647 h 361"/>
                <a:gd name="T22" fmla="*/ 2147483647 w 577"/>
                <a:gd name="T23" fmla="*/ 2147483647 h 361"/>
                <a:gd name="T24" fmla="*/ 2147483647 w 577"/>
                <a:gd name="T25" fmla="*/ 2147483647 h 361"/>
                <a:gd name="T26" fmla="*/ 2147483647 w 577"/>
                <a:gd name="T27" fmla="*/ 2147483647 h 361"/>
                <a:gd name="T28" fmla="*/ 2147483647 w 577"/>
                <a:gd name="T29" fmla="*/ 2147483647 h 361"/>
                <a:gd name="T30" fmla="*/ 2147483647 w 577"/>
                <a:gd name="T31" fmla="*/ 2147483647 h 361"/>
                <a:gd name="T32" fmla="*/ 2147483647 w 577"/>
                <a:gd name="T33" fmla="*/ 2147483647 h 361"/>
                <a:gd name="T34" fmla="*/ 2147483647 w 577"/>
                <a:gd name="T35" fmla="*/ 2147483647 h 361"/>
                <a:gd name="T36" fmla="*/ 2147483647 w 577"/>
                <a:gd name="T37" fmla="*/ 2147483647 h 361"/>
                <a:gd name="T38" fmla="*/ 2147483647 w 577"/>
                <a:gd name="T39" fmla="*/ 2147483647 h 361"/>
                <a:gd name="T40" fmla="*/ 2147483647 w 577"/>
                <a:gd name="T41" fmla="*/ 2147483647 h 361"/>
                <a:gd name="T42" fmla="*/ 2147483647 w 577"/>
                <a:gd name="T43" fmla="*/ 0 h 361"/>
                <a:gd name="T44" fmla="*/ 2147483647 w 577"/>
                <a:gd name="T45" fmla="*/ 0 h 361"/>
                <a:gd name="T46" fmla="*/ 2147483647 w 577"/>
                <a:gd name="T47" fmla="*/ 2147483647 h 361"/>
                <a:gd name="T48" fmla="*/ 2147483647 w 577"/>
                <a:gd name="T49" fmla="*/ 2147483647 h 361"/>
                <a:gd name="T50" fmla="*/ 2147483647 w 577"/>
                <a:gd name="T51" fmla="*/ 2147483647 h 361"/>
                <a:gd name="T52" fmla="*/ 0 w 577"/>
                <a:gd name="T53" fmla="*/ 2147483647 h 361"/>
                <a:gd name="T54" fmla="*/ 0 w 577"/>
                <a:gd name="T55" fmla="*/ 2147483647 h 3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7"/>
                <a:gd name="T85" fmla="*/ 0 h 361"/>
                <a:gd name="T86" fmla="*/ 577 w 577"/>
                <a:gd name="T87" fmla="*/ 361 h 361"/>
              </a:gdLst>
              <a:ahLst/>
              <a:cxnLst/>
              <a:rect l="T84" t="T85" r="T86" b="T87"/>
              <a:pathLst>
                <a:path w="577" h="361">
                  <a:moveTo>
                    <a:pt x="0" y="80"/>
                  </a:moveTo>
                  <a:lnTo>
                    <a:pt x="0" y="280"/>
                  </a:lnTo>
                  <a:lnTo>
                    <a:pt x="48" y="304"/>
                  </a:lnTo>
                  <a:lnTo>
                    <a:pt x="184" y="328"/>
                  </a:lnTo>
                  <a:lnTo>
                    <a:pt x="296" y="360"/>
                  </a:lnTo>
                  <a:lnTo>
                    <a:pt x="320" y="360"/>
                  </a:lnTo>
                  <a:lnTo>
                    <a:pt x="344" y="352"/>
                  </a:lnTo>
                  <a:lnTo>
                    <a:pt x="344" y="328"/>
                  </a:lnTo>
                  <a:lnTo>
                    <a:pt x="352" y="336"/>
                  </a:lnTo>
                  <a:lnTo>
                    <a:pt x="384" y="336"/>
                  </a:lnTo>
                  <a:lnTo>
                    <a:pt x="408" y="328"/>
                  </a:lnTo>
                  <a:lnTo>
                    <a:pt x="408" y="312"/>
                  </a:lnTo>
                  <a:lnTo>
                    <a:pt x="440" y="312"/>
                  </a:lnTo>
                  <a:lnTo>
                    <a:pt x="464" y="288"/>
                  </a:lnTo>
                  <a:lnTo>
                    <a:pt x="480" y="280"/>
                  </a:lnTo>
                  <a:lnTo>
                    <a:pt x="504" y="288"/>
                  </a:lnTo>
                  <a:lnTo>
                    <a:pt x="528" y="288"/>
                  </a:lnTo>
                  <a:lnTo>
                    <a:pt x="544" y="264"/>
                  </a:lnTo>
                  <a:lnTo>
                    <a:pt x="576" y="264"/>
                  </a:lnTo>
                  <a:lnTo>
                    <a:pt x="576" y="56"/>
                  </a:lnTo>
                  <a:lnTo>
                    <a:pt x="408" y="0"/>
                  </a:lnTo>
                  <a:lnTo>
                    <a:pt x="296" y="0"/>
                  </a:lnTo>
                  <a:lnTo>
                    <a:pt x="256" y="8"/>
                  </a:lnTo>
                  <a:lnTo>
                    <a:pt x="248" y="8"/>
                  </a:lnTo>
                  <a:lnTo>
                    <a:pt x="160" y="8"/>
                  </a:lnTo>
                  <a:lnTo>
                    <a:pt x="0" y="72"/>
                  </a:lnTo>
                  <a:lnTo>
                    <a:pt x="0" y="80"/>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6" name="Freeform 5"/>
            <p:cNvSpPr>
              <a:spLocks/>
            </p:cNvSpPr>
            <p:nvPr/>
          </p:nvSpPr>
          <p:spPr bwMode="auto">
            <a:xfrm>
              <a:off x="3085" y="2100"/>
              <a:ext cx="231" cy="212"/>
            </a:xfrm>
            <a:custGeom>
              <a:avLst/>
              <a:gdLst>
                <a:gd name="T0" fmla="*/ 0 w 97"/>
                <a:gd name="T1" fmla="*/ 0 h 89"/>
                <a:gd name="T2" fmla="*/ 2147483647 w 97"/>
                <a:gd name="T3" fmla="*/ 2147483647 h 89"/>
                <a:gd name="T4" fmla="*/ 0 60000 65536"/>
                <a:gd name="T5" fmla="*/ 0 60000 65536"/>
                <a:gd name="T6" fmla="*/ 0 w 97"/>
                <a:gd name="T7" fmla="*/ 0 h 89"/>
                <a:gd name="T8" fmla="*/ 97 w 97"/>
                <a:gd name="T9" fmla="*/ 89 h 89"/>
              </a:gdLst>
              <a:ahLst/>
              <a:cxnLst/>
              <a:rect l="T6" t="T7" r="T8" b="T9"/>
              <a:pathLst>
                <a:path w="97" h="89">
                  <a:moveTo>
                    <a:pt x="0" y="0"/>
                  </a:moveTo>
                  <a:lnTo>
                    <a:pt x="96" y="88"/>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7" name="Freeform 6"/>
            <p:cNvSpPr>
              <a:spLocks/>
            </p:cNvSpPr>
            <p:nvPr/>
          </p:nvSpPr>
          <p:spPr bwMode="auto">
            <a:xfrm>
              <a:off x="2990" y="2214"/>
              <a:ext cx="193" cy="155"/>
            </a:xfrm>
            <a:custGeom>
              <a:avLst/>
              <a:gdLst>
                <a:gd name="T0" fmla="*/ 0 w 81"/>
                <a:gd name="T1" fmla="*/ 0 h 65"/>
                <a:gd name="T2" fmla="*/ 2147483647 w 81"/>
                <a:gd name="T3" fmla="*/ 2147483647 h 65"/>
                <a:gd name="T4" fmla="*/ 0 60000 65536"/>
                <a:gd name="T5" fmla="*/ 0 60000 65536"/>
                <a:gd name="T6" fmla="*/ 0 w 81"/>
                <a:gd name="T7" fmla="*/ 0 h 65"/>
                <a:gd name="T8" fmla="*/ 81 w 81"/>
                <a:gd name="T9" fmla="*/ 65 h 65"/>
              </a:gdLst>
              <a:ahLst/>
              <a:cxnLst/>
              <a:rect l="T6" t="T7" r="T8" b="T9"/>
              <a:pathLst>
                <a:path w="81" h="65">
                  <a:moveTo>
                    <a:pt x="0" y="0"/>
                  </a:moveTo>
                  <a:lnTo>
                    <a:pt x="80" y="64"/>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8" name="Freeform 7"/>
            <p:cNvSpPr>
              <a:spLocks/>
            </p:cNvSpPr>
            <p:nvPr/>
          </p:nvSpPr>
          <p:spPr bwMode="auto">
            <a:xfrm>
              <a:off x="2874" y="2271"/>
              <a:ext cx="155" cy="155"/>
            </a:xfrm>
            <a:custGeom>
              <a:avLst/>
              <a:gdLst>
                <a:gd name="T0" fmla="*/ 0 w 65"/>
                <a:gd name="T1" fmla="*/ 0 h 65"/>
                <a:gd name="T2" fmla="*/ 2147483647 w 65"/>
                <a:gd name="T3" fmla="*/ 2147483647 h 65"/>
                <a:gd name="T4" fmla="*/ 0 60000 65536"/>
                <a:gd name="T5" fmla="*/ 0 60000 65536"/>
                <a:gd name="T6" fmla="*/ 0 w 65"/>
                <a:gd name="T7" fmla="*/ 0 h 65"/>
                <a:gd name="T8" fmla="*/ 65 w 65"/>
                <a:gd name="T9" fmla="*/ 65 h 65"/>
              </a:gdLst>
              <a:ahLst/>
              <a:cxnLst/>
              <a:rect l="T6" t="T7" r="T8" b="T9"/>
              <a:pathLst>
                <a:path w="65" h="65">
                  <a:moveTo>
                    <a:pt x="0" y="0"/>
                  </a:moveTo>
                  <a:lnTo>
                    <a:pt x="64" y="64"/>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9" name="Freeform 8"/>
            <p:cNvSpPr>
              <a:spLocks/>
            </p:cNvSpPr>
            <p:nvPr/>
          </p:nvSpPr>
          <p:spPr bwMode="auto">
            <a:xfrm>
              <a:off x="3085" y="1870"/>
              <a:ext cx="441" cy="404"/>
            </a:xfrm>
            <a:custGeom>
              <a:avLst/>
              <a:gdLst>
                <a:gd name="T0" fmla="*/ 0 w 185"/>
                <a:gd name="T1" fmla="*/ 0 h 169"/>
                <a:gd name="T2" fmla="*/ 2147483647 w 185"/>
                <a:gd name="T3" fmla="*/ 2147483647 h 169"/>
                <a:gd name="T4" fmla="*/ 2147483647 w 185"/>
                <a:gd name="T5" fmla="*/ 2147483647 h 169"/>
                <a:gd name="T6" fmla="*/ 0 60000 65536"/>
                <a:gd name="T7" fmla="*/ 0 60000 65536"/>
                <a:gd name="T8" fmla="*/ 0 60000 65536"/>
                <a:gd name="T9" fmla="*/ 0 w 185"/>
                <a:gd name="T10" fmla="*/ 0 h 169"/>
                <a:gd name="T11" fmla="*/ 185 w 185"/>
                <a:gd name="T12" fmla="*/ 169 h 169"/>
              </a:gdLst>
              <a:ahLst/>
              <a:cxnLst/>
              <a:rect l="T9" t="T10" r="T11" b="T12"/>
              <a:pathLst>
                <a:path w="185" h="169">
                  <a:moveTo>
                    <a:pt x="0" y="0"/>
                  </a:moveTo>
                  <a:lnTo>
                    <a:pt x="176" y="120"/>
                  </a:lnTo>
                  <a:lnTo>
                    <a:pt x="184" y="168"/>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0" name="Freeform 9"/>
            <p:cNvSpPr>
              <a:spLocks/>
            </p:cNvSpPr>
            <p:nvPr/>
          </p:nvSpPr>
          <p:spPr bwMode="auto">
            <a:xfrm>
              <a:off x="2263" y="2157"/>
              <a:ext cx="155" cy="232"/>
            </a:xfrm>
            <a:custGeom>
              <a:avLst/>
              <a:gdLst>
                <a:gd name="T0" fmla="*/ 2147483647 w 65"/>
                <a:gd name="T1" fmla="*/ 2147483647 h 97"/>
                <a:gd name="T2" fmla="*/ 2147483647 w 65"/>
                <a:gd name="T3" fmla="*/ 2147483647 h 97"/>
                <a:gd name="T4" fmla="*/ 2147483647 w 65"/>
                <a:gd name="T5" fmla="*/ 0 h 97"/>
                <a:gd name="T6" fmla="*/ 2147483647 w 65"/>
                <a:gd name="T7" fmla="*/ 2147483647 h 97"/>
                <a:gd name="T8" fmla="*/ 2147483647 w 65"/>
                <a:gd name="T9" fmla="*/ 2147483647 h 97"/>
                <a:gd name="T10" fmla="*/ 2147483647 w 65"/>
                <a:gd name="T11" fmla="*/ 2147483647 h 97"/>
                <a:gd name="T12" fmla="*/ 2147483647 w 65"/>
                <a:gd name="T13" fmla="*/ 2147483647 h 97"/>
                <a:gd name="T14" fmla="*/ 2147483647 w 65"/>
                <a:gd name="T15" fmla="*/ 2147483647 h 97"/>
                <a:gd name="T16" fmla="*/ 0 w 65"/>
                <a:gd name="T17" fmla="*/ 2147483647 h 97"/>
                <a:gd name="T18" fmla="*/ 2147483647 w 65"/>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97"/>
                <a:gd name="T32" fmla="*/ 65 w 65"/>
                <a:gd name="T33" fmla="*/ 97 h 97"/>
              </a:gdLst>
              <a:ahLst/>
              <a:cxnLst/>
              <a:rect l="T30" t="T31" r="T32" b="T33"/>
              <a:pathLst>
                <a:path w="65" h="97">
                  <a:moveTo>
                    <a:pt x="8" y="40"/>
                  </a:moveTo>
                  <a:lnTo>
                    <a:pt x="8" y="24"/>
                  </a:lnTo>
                  <a:lnTo>
                    <a:pt x="32" y="0"/>
                  </a:lnTo>
                  <a:lnTo>
                    <a:pt x="64" y="24"/>
                  </a:lnTo>
                  <a:lnTo>
                    <a:pt x="64" y="48"/>
                  </a:lnTo>
                  <a:lnTo>
                    <a:pt x="64" y="88"/>
                  </a:lnTo>
                  <a:lnTo>
                    <a:pt x="48" y="96"/>
                  </a:lnTo>
                  <a:lnTo>
                    <a:pt x="8" y="88"/>
                  </a:lnTo>
                  <a:lnTo>
                    <a:pt x="0" y="72"/>
                  </a:lnTo>
                  <a:lnTo>
                    <a:pt x="8" y="40"/>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1" name="Freeform 10"/>
            <p:cNvSpPr>
              <a:spLocks/>
            </p:cNvSpPr>
            <p:nvPr/>
          </p:nvSpPr>
          <p:spPr bwMode="auto">
            <a:xfrm>
              <a:off x="2416" y="2214"/>
              <a:ext cx="136" cy="232"/>
            </a:xfrm>
            <a:custGeom>
              <a:avLst/>
              <a:gdLst>
                <a:gd name="T0" fmla="*/ 0 w 57"/>
                <a:gd name="T1" fmla="*/ 2147483647 h 97"/>
                <a:gd name="T2" fmla="*/ 0 w 57"/>
                <a:gd name="T3" fmla="*/ 2147483647 h 97"/>
                <a:gd name="T4" fmla="*/ 2147483647 w 57"/>
                <a:gd name="T5" fmla="*/ 2147483647 h 97"/>
                <a:gd name="T6" fmla="*/ 2147483647 w 57"/>
                <a:gd name="T7" fmla="*/ 2147483647 h 97"/>
                <a:gd name="T8" fmla="*/ 2147483647 w 57"/>
                <a:gd name="T9" fmla="*/ 2147483647 h 97"/>
                <a:gd name="T10" fmla="*/ 2147483647 w 57"/>
                <a:gd name="T11" fmla="*/ 2147483647 h 97"/>
                <a:gd name="T12" fmla="*/ 2147483647 w 57"/>
                <a:gd name="T13" fmla="*/ 2147483647 h 97"/>
                <a:gd name="T14" fmla="*/ 2147483647 w 57"/>
                <a:gd name="T15" fmla="*/ 2147483647 h 97"/>
                <a:gd name="T16" fmla="*/ 2147483647 w 57"/>
                <a:gd name="T17" fmla="*/ 0 h 97"/>
                <a:gd name="T18" fmla="*/ 0 w 57"/>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97"/>
                <a:gd name="T32" fmla="*/ 57 w 57"/>
                <a:gd name="T33" fmla="*/ 97 h 97"/>
              </a:gdLst>
              <a:ahLst/>
              <a:cxnLst/>
              <a:rect l="T30" t="T31" r="T32" b="T33"/>
              <a:pathLst>
                <a:path w="57" h="97">
                  <a:moveTo>
                    <a:pt x="0" y="24"/>
                  </a:moveTo>
                  <a:lnTo>
                    <a:pt x="0" y="72"/>
                  </a:lnTo>
                  <a:lnTo>
                    <a:pt x="8" y="96"/>
                  </a:lnTo>
                  <a:lnTo>
                    <a:pt x="32" y="96"/>
                  </a:lnTo>
                  <a:lnTo>
                    <a:pt x="48" y="88"/>
                  </a:lnTo>
                  <a:lnTo>
                    <a:pt x="56" y="40"/>
                  </a:lnTo>
                  <a:lnTo>
                    <a:pt x="48" y="24"/>
                  </a:lnTo>
                  <a:lnTo>
                    <a:pt x="48" y="16"/>
                  </a:lnTo>
                  <a:lnTo>
                    <a:pt x="24" y="0"/>
                  </a:lnTo>
                  <a:lnTo>
                    <a:pt x="0" y="24"/>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2" name="Freeform 11"/>
            <p:cNvSpPr>
              <a:spLocks/>
            </p:cNvSpPr>
            <p:nvPr/>
          </p:nvSpPr>
          <p:spPr bwMode="auto">
            <a:xfrm>
              <a:off x="2588" y="2271"/>
              <a:ext cx="117" cy="232"/>
            </a:xfrm>
            <a:custGeom>
              <a:avLst/>
              <a:gdLst>
                <a:gd name="T0" fmla="*/ 2147483647 w 49"/>
                <a:gd name="T1" fmla="*/ 2147483647 h 97"/>
                <a:gd name="T2" fmla="*/ 2147483647 w 49"/>
                <a:gd name="T3" fmla="*/ 2147483647 h 97"/>
                <a:gd name="T4" fmla="*/ 2147483647 w 49"/>
                <a:gd name="T5" fmla="*/ 0 h 97"/>
                <a:gd name="T6" fmla="*/ 0 w 49"/>
                <a:gd name="T7" fmla="*/ 2147483647 h 97"/>
                <a:gd name="T8" fmla="*/ 0 w 49"/>
                <a:gd name="T9" fmla="*/ 2147483647 h 97"/>
                <a:gd name="T10" fmla="*/ 2147483647 w 49"/>
                <a:gd name="T11" fmla="*/ 2147483647 h 97"/>
                <a:gd name="T12" fmla="*/ 2147483647 w 49"/>
                <a:gd name="T13" fmla="*/ 2147483647 h 97"/>
                <a:gd name="T14" fmla="*/ 2147483647 w 49"/>
                <a:gd name="T15" fmla="*/ 2147483647 h 97"/>
                <a:gd name="T16" fmla="*/ 2147483647 w 49"/>
                <a:gd name="T17" fmla="*/ 2147483647 h 97"/>
                <a:gd name="T18" fmla="*/ 2147483647 w 49"/>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97"/>
                <a:gd name="T32" fmla="*/ 49 w 49"/>
                <a:gd name="T33" fmla="*/ 97 h 97"/>
              </a:gdLst>
              <a:ahLst/>
              <a:cxnLst/>
              <a:rect l="T30" t="T31" r="T32" b="T33"/>
              <a:pathLst>
                <a:path w="49" h="97">
                  <a:moveTo>
                    <a:pt x="32" y="24"/>
                  </a:moveTo>
                  <a:lnTo>
                    <a:pt x="32" y="16"/>
                  </a:lnTo>
                  <a:lnTo>
                    <a:pt x="24" y="0"/>
                  </a:lnTo>
                  <a:lnTo>
                    <a:pt x="0" y="16"/>
                  </a:lnTo>
                  <a:lnTo>
                    <a:pt x="0" y="72"/>
                  </a:lnTo>
                  <a:lnTo>
                    <a:pt x="8" y="88"/>
                  </a:lnTo>
                  <a:lnTo>
                    <a:pt x="32" y="96"/>
                  </a:lnTo>
                  <a:lnTo>
                    <a:pt x="48" y="72"/>
                  </a:lnTo>
                  <a:lnTo>
                    <a:pt x="32" y="24"/>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3" name="Freeform 12"/>
            <p:cNvSpPr>
              <a:spLocks/>
            </p:cNvSpPr>
            <p:nvPr/>
          </p:nvSpPr>
          <p:spPr bwMode="auto">
            <a:xfrm>
              <a:off x="2703" y="2329"/>
              <a:ext cx="155" cy="174"/>
            </a:xfrm>
            <a:custGeom>
              <a:avLst/>
              <a:gdLst>
                <a:gd name="T0" fmla="*/ 0 w 65"/>
                <a:gd name="T1" fmla="*/ 2147483647 h 73"/>
                <a:gd name="T2" fmla="*/ 0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0 h 73"/>
                <a:gd name="T16" fmla="*/ 2147483647 w 65"/>
                <a:gd name="T17" fmla="*/ 0 h 73"/>
                <a:gd name="T18" fmla="*/ 0 w 65"/>
                <a:gd name="T19" fmla="*/ 2147483647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3"/>
                <a:gd name="T32" fmla="*/ 65 w 65"/>
                <a:gd name="T33" fmla="*/ 73 h 73"/>
              </a:gdLst>
              <a:ahLst/>
              <a:cxnLst/>
              <a:rect l="T30" t="T31" r="T32" b="T33"/>
              <a:pathLst>
                <a:path w="65" h="73">
                  <a:moveTo>
                    <a:pt x="0" y="24"/>
                  </a:moveTo>
                  <a:lnTo>
                    <a:pt x="0" y="64"/>
                  </a:lnTo>
                  <a:lnTo>
                    <a:pt x="8" y="72"/>
                  </a:lnTo>
                  <a:lnTo>
                    <a:pt x="40" y="72"/>
                  </a:lnTo>
                  <a:lnTo>
                    <a:pt x="64" y="64"/>
                  </a:lnTo>
                  <a:lnTo>
                    <a:pt x="48" y="24"/>
                  </a:lnTo>
                  <a:lnTo>
                    <a:pt x="40" y="16"/>
                  </a:lnTo>
                  <a:lnTo>
                    <a:pt x="24" y="0"/>
                  </a:lnTo>
                  <a:lnTo>
                    <a:pt x="8" y="0"/>
                  </a:lnTo>
                  <a:lnTo>
                    <a:pt x="0" y="24"/>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4" name="Freeform 13"/>
            <p:cNvSpPr>
              <a:spLocks/>
            </p:cNvSpPr>
            <p:nvPr/>
          </p:nvSpPr>
          <p:spPr bwMode="auto">
            <a:xfrm>
              <a:off x="2588" y="1642"/>
              <a:ext cx="996" cy="632"/>
            </a:xfrm>
            <a:custGeom>
              <a:avLst/>
              <a:gdLst>
                <a:gd name="T0" fmla="*/ 2147483647 w 417"/>
                <a:gd name="T1" fmla="*/ 2147483647 h 265"/>
                <a:gd name="T2" fmla="*/ 2147483647 w 417"/>
                <a:gd name="T3" fmla="*/ 2147483647 h 265"/>
                <a:gd name="T4" fmla="*/ 2147483647 w 417"/>
                <a:gd name="T5" fmla="*/ 2147483647 h 265"/>
                <a:gd name="T6" fmla="*/ 2147483647 w 417"/>
                <a:gd name="T7" fmla="*/ 2147483647 h 265"/>
                <a:gd name="T8" fmla="*/ 2147483647 w 417"/>
                <a:gd name="T9" fmla="*/ 2147483647 h 265"/>
                <a:gd name="T10" fmla="*/ 2147483647 w 417"/>
                <a:gd name="T11" fmla="*/ 2147483647 h 265"/>
                <a:gd name="T12" fmla="*/ 2147483647 w 417"/>
                <a:gd name="T13" fmla="*/ 2147483647 h 265"/>
                <a:gd name="T14" fmla="*/ 2147483647 w 417"/>
                <a:gd name="T15" fmla="*/ 2147483647 h 265"/>
                <a:gd name="T16" fmla="*/ 0 w 417"/>
                <a:gd name="T17" fmla="*/ 2147483647 h 265"/>
                <a:gd name="T18" fmla="*/ 0 w 417"/>
                <a:gd name="T19" fmla="*/ 2147483647 h 265"/>
                <a:gd name="T20" fmla="*/ 2147483647 w 417"/>
                <a:gd name="T21" fmla="*/ 0 h 265"/>
                <a:gd name="T22" fmla="*/ 2147483647 w 417"/>
                <a:gd name="T23" fmla="*/ 0 h 265"/>
                <a:gd name="T24" fmla="*/ 2147483647 w 417"/>
                <a:gd name="T25" fmla="*/ 2147483647 h 265"/>
                <a:gd name="T26" fmla="*/ 2147483647 w 417"/>
                <a:gd name="T27" fmla="*/ 2147483647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265"/>
                <a:gd name="T44" fmla="*/ 417 w 417"/>
                <a:gd name="T45" fmla="*/ 265 h 265"/>
              </a:gdLst>
              <a:ahLst/>
              <a:cxnLst/>
              <a:rect l="T42" t="T43" r="T44" b="T45"/>
              <a:pathLst>
                <a:path w="417" h="265">
                  <a:moveTo>
                    <a:pt x="416" y="48"/>
                  </a:moveTo>
                  <a:lnTo>
                    <a:pt x="416" y="264"/>
                  </a:lnTo>
                  <a:lnTo>
                    <a:pt x="384" y="264"/>
                  </a:lnTo>
                  <a:lnTo>
                    <a:pt x="368" y="232"/>
                  </a:lnTo>
                  <a:lnTo>
                    <a:pt x="192" y="96"/>
                  </a:lnTo>
                  <a:lnTo>
                    <a:pt x="136" y="96"/>
                  </a:lnTo>
                  <a:lnTo>
                    <a:pt x="96" y="128"/>
                  </a:lnTo>
                  <a:lnTo>
                    <a:pt x="32" y="128"/>
                  </a:lnTo>
                  <a:lnTo>
                    <a:pt x="0" y="120"/>
                  </a:lnTo>
                  <a:lnTo>
                    <a:pt x="0" y="80"/>
                  </a:lnTo>
                  <a:lnTo>
                    <a:pt x="112" y="0"/>
                  </a:lnTo>
                  <a:lnTo>
                    <a:pt x="248" y="0"/>
                  </a:lnTo>
                  <a:lnTo>
                    <a:pt x="408" y="48"/>
                  </a:lnTo>
                  <a:lnTo>
                    <a:pt x="416" y="48"/>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grpSp>
      <p:sp>
        <p:nvSpPr>
          <p:cNvPr id="29699" name="Rectangle 14"/>
          <p:cNvSpPr>
            <a:spLocks noChangeArrowheads="1"/>
          </p:cNvSpPr>
          <p:nvPr/>
        </p:nvSpPr>
        <p:spPr bwMode="auto">
          <a:xfrm>
            <a:off x="2493963" y="4530725"/>
            <a:ext cx="6492875" cy="658813"/>
          </a:xfrm>
          <a:prstGeom prst="rect">
            <a:avLst/>
          </a:prstGeom>
          <a:noFill/>
          <a:ln w="9525">
            <a:noFill/>
            <a:miter lim="800000"/>
            <a:headEnd/>
            <a:tailEnd/>
          </a:ln>
        </p:spPr>
        <p:txBody>
          <a:bodyPr wrap="none">
            <a:spAutoFit/>
          </a:bodyPr>
          <a:lstStyle/>
          <a:p>
            <a:pPr algn="just" eaLnBrk="1" hangingPunct="1">
              <a:lnSpc>
                <a:spcPct val="115000"/>
              </a:lnSpc>
            </a:pPr>
            <a:r>
              <a:rPr lang="en-US" altLang="en-US" sz="3200" b="1">
                <a:latin typeface="Arial Black" pitchFamily="34" charset="0"/>
                <a:cs typeface="Times New Roman" pitchFamily="18" charset="0"/>
              </a:rPr>
              <a:t>Thank you all for listening!!!</a:t>
            </a:r>
            <a:r>
              <a:rPr lang="en-US" altLang="en-US">
                <a:latin typeface="Century Gothic" pitchFamily="34" charset="0"/>
                <a:cs typeface="Times New Roman" pitchFamily="18" charset="0"/>
              </a:rPr>
              <a:t>.</a:t>
            </a:r>
            <a:endParaRPr lang="en-US" altLang="en-US" sz="2400">
              <a:latin typeface="Calibri" pitchFamily="34" charset="0"/>
              <a:ea typeface="Calibri" pitchFamily="34" charset="0"/>
              <a:cs typeface="Times New Roman" pitchFamily="18" charset="0"/>
            </a:endParaRPr>
          </a:p>
        </p:txBody>
      </p:sp>
      <p:pic>
        <p:nvPicPr>
          <p:cNvPr id="16" name="Picture 15"/>
          <p:cNvPicPr>
            <a:picLocks noChangeAspect="1" noChangeArrowheads="1"/>
          </p:cNvPicPr>
          <p:nvPr/>
        </p:nvPicPr>
        <p:blipFill>
          <a:blip r:embed="rId2"/>
          <a:srcRect/>
          <a:stretch>
            <a:fillRect/>
          </a:stretch>
        </p:blipFill>
        <p:spPr bwMode="auto">
          <a:xfrm>
            <a:off x="5762625"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17" name="Slide Number Placeholder 16"/>
          <p:cNvSpPr>
            <a:spLocks noGrp="1"/>
          </p:cNvSpPr>
          <p:nvPr>
            <p:ph type="sldNum" sz="quarter" idx="12"/>
          </p:nvPr>
        </p:nvSpPr>
        <p:spPr/>
        <p:txBody>
          <a:bodyPr/>
          <a:lstStyle/>
          <a:p>
            <a:fld id="{B96EEEEB-1621-435C-9ADB-EF1B7482A071}" type="slidenum">
              <a:rPr lang="en-US" smtClean="0"/>
              <a:pPr/>
              <a:t>15</a:t>
            </a:fld>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ln>
                  <a:noFill/>
                </a:ln>
              </a:rPr>
              <a:t>TOPIC:</a:t>
            </a:r>
          </a:p>
        </p:txBody>
      </p:sp>
      <p:sp>
        <p:nvSpPr>
          <p:cNvPr id="3" name="Content Placeholder 2"/>
          <p:cNvSpPr>
            <a:spLocks noGrp="1"/>
          </p:cNvSpPr>
          <p:nvPr>
            <p:ph idx="1"/>
          </p:nvPr>
        </p:nvSpPr>
        <p:spPr>
          <a:xfrm>
            <a:off x="1295401" y="2556932"/>
            <a:ext cx="9601196" cy="3318936"/>
          </a:xfrm>
          <a:gradFill>
            <a:gsLst>
              <a:gs pos="0">
                <a:srgbClr val="00B050"/>
              </a:gs>
              <a:gs pos="82000">
                <a:schemeClr val="bg1"/>
              </a:gs>
              <a:gs pos="46000">
                <a:schemeClr val="accent1">
                  <a:lumMod val="45000"/>
                  <a:lumOff val="55000"/>
                </a:schemeClr>
              </a:gs>
              <a:gs pos="72000">
                <a:schemeClr val="accent1">
                  <a:lumMod val="30000"/>
                  <a:lumOff val="70000"/>
                </a:schemeClr>
              </a:gs>
            </a:gsLst>
            <a:lin ang="5400000" scaled="1"/>
          </a:gradFill>
          <a:ln w="76200">
            <a:solidFill>
              <a:schemeClr val="tx1"/>
            </a:solidFill>
          </a:ln>
          <a:scene3d>
            <a:camera prst="orthographicFront"/>
            <a:lightRig rig="threePt" dir="t"/>
          </a:scene3d>
          <a:sp3d prstMaterial="softEdge">
            <a:bevelT w="139700" h="139700" prst="divot"/>
            <a:bevelB w="139700" prst="riblet"/>
          </a:sp3d>
        </p:spPr>
        <p:txBody>
          <a:bodyPr rtlCol="0">
            <a:normAutofit/>
          </a:bodyPr>
          <a:lstStyle/>
          <a:p>
            <a:pPr marL="0" indent="0" eaLnBrk="1" fontAlgn="auto" hangingPunct="1">
              <a:buFont typeface="Arial"/>
              <a:buNone/>
              <a:defRPr/>
            </a:pPr>
            <a:endParaRPr lang="en-US" dirty="0" smtClean="0">
              <a:solidFill>
                <a:schemeClr val="tx1">
                  <a:lumMod val="85000"/>
                  <a:lumOff val="15000"/>
                </a:schemeClr>
              </a:solidFill>
            </a:endParaRPr>
          </a:p>
          <a:p>
            <a:pPr marL="0" indent="0" algn="ctr" eaLnBrk="1" fontAlgn="auto" hangingPunct="1">
              <a:buFont typeface="Arial"/>
              <a:buNone/>
              <a:defRPr/>
            </a:pPr>
            <a:endParaRPr lang="en-US" sz="2800" b="1" dirty="0">
              <a:solidFill>
                <a:schemeClr val="tx1">
                  <a:lumMod val="85000"/>
                  <a:lumOff val="15000"/>
                </a:schemeClr>
              </a:solidFill>
              <a:latin typeface="Harlow Solid Italic" panose="04030604020F02020D02" pitchFamily="82" charset="0"/>
            </a:endParaRPr>
          </a:p>
          <a:p>
            <a:pPr marL="0" indent="0" algn="ctr" eaLnBrk="1" fontAlgn="auto" hangingPunct="1">
              <a:buFont typeface="Arial"/>
              <a:buNone/>
              <a:defRPr/>
            </a:pPr>
            <a:r>
              <a:rPr lang="en-US" sz="2800" b="1" dirty="0" smtClean="0">
                <a:solidFill>
                  <a:schemeClr val="tx1">
                    <a:lumMod val="85000"/>
                    <a:lumOff val="15000"/>
                  </a:schemeClr>
                </a:solidFill>
                <a:latin typeface="Harlow Solid Italic" panose="04030604020F02020D02" pitchFamily="82" charset="0"/>
              </a:rPr>
              <a:t>The Role of Primary Mortgage Banks in Facilitating Mortgage Origination: FHA Mortgage Bank’s Experience.</a:t>
            </a:r>
          </a:p>
        </p:txBody>
      </p:sp>
      <p:pic>
        <p:nvPicPr>
          <p:cNvPr id="6" name="Picture 5"/>
          <p:cNvPicPr>
            <a:picLocks noChangeAspect="1" noChangeArrowheads="1"/>
          </p:cNvPicPr>
          <p:nvPr/>
        </p:nvPicPr>
        <p:blipFill>
          <a:blip r:embed="rId2"/>
          <a:srcRect/>
          <a:stretch>
            <a:fillRect/>
          </a:stretch>
        </p:blipFill>
        <p:spPr bwMode="auto">
          <a:xfrm>
            <a:off x="693738" y="739775"/>
            <a:ext cx="852487" cy="893763"/>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5" name="Slide Number Placeholder 4"/>
          <p:cNvSpPr>
            <a:spLocks noGrp="1"/>
          </p:cNvSpPr>
          <p:nvPr>
            <p:ph type="sldNum" sz="quarter" idx="12"/>
          </p:nvPr>
        </p:nvSpPr>
        <p:spPr/>
        <p:txBody>
          <a:bodyPr/>
          <a:lstStyle/>
          <a:p>
            <a:fld id="{7F46D5BD-1AC2-4923-8AB1-B7AA4D0F57D8}"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CF3"/>
            </a:gs>
            <a:gs pos="10001">
              <a:srgbClr val="D0E090"/>
            </a:gs>
            <a:gs pos="46001">
              <a:srgbClr val="D0E090"/>
            </a:gs>
            <a:gs pos="72000">
              <a:srgbClr val="E0EBB5"/>
            </a:gs>
            <a:gs pos="100000">
              <a:srgbClr val="E0EBB5"/>
            </a:gs>
          </a:gsLst>
          <a:lin ang="5400000" scaled="1"/>
        </a:gradFill>
        <a:effectLst/>
      </p:bgPr>
    </p:bg>
    <p:spTree>
      <p:nvGrpSpPr>
        <p:cNvPr id="1" name=""/>
        <p:cNvGrpSpPr/>
        <p:nvPr/>
      </p:nvGrpSpPr>
      <p:grpSpPr>
        <a:xfrm>
          <a:off x="0" y="0"/>
          <a:ext cx="0" cy="0"/>
          <a:chOff x="0" y="0"/>
          <a:chExt cx="0" cy="0"/>
        </a:xfrm>
      </p:grpSpPr>
      <p:sp>
        <p:nvSpPr>
          <p:cNvPr id="17410" name="Title 16"/>
          <p:cNvSpPr>
            <a:spLocks noGrp="1"/>
          </p:cNvSpPr>
          <p:nvPr>
            <p:ph type="title"/>
          </p:nvPr>
        </p:nvSpPr>
        <p:spPr/>
        <p:txBody>
          <a:bodyPr/>
          <a:lstStyle/>
          <a:p>
            <a:pPr eaLnBrk="1" hangingPunct="1"/>
            <a:r>
              <a:rPr lang="en-US" altLang="en-US" smtClean="0">
                <a:ln>
                  <a:noFill/>
                </a:ln>
              </a:rPr>
              <a:t>0</a:t>
            </a:r>
          </a:p>
        </p:txBody>
      </p:sp>
      <p:sp>
        <p:nvSpPr>
          <p:cNvPr id="18" name="Content Placeholder 17"/>
          <p:cNvSpPr>
            <a:spLocks noGrp="1"/>
          </p:cNvSpPr>
          <p:nvPr>
            <p:ph sz="half" idx="1"/>
          </p:nvPr>
        </p:nvSpPr>
        <p:spPr>
          <a:xfrm>
            <a:off x="1298575" y="2693988"/>
            <a:ext cx="4718050" cy="3309937"/>
          </a:xfrm>
        </p:spPr>
        <p:txBody>
          <a:bodyPr rtlCol="0">
            <a:normAutofit fontScale="62500" lnSpcReduction="20000"/>
          </a:bodyPr>
          <a:lstStyle/>
          <a:p>
            <a:pPr marL="0" indent="0" algn="just" eaLnBrk="1" fontAlgn="auto" hangingPunct="1">
              <a:buFont typeface="Arial"/>
              <a:buNone/>
              <a:defRPr/>
            </a:pPr>
            <a:r>
              <a:rPr lang="en-US" b="1" u="sng" dirty="0" smtClean="0">
                <a:solidFill>
                  <a:schemeClr val="tx1">
                    <a:lumMod val="85000"/>
                    <a:lumOff val="15000"/>
                  </a:schemeClr>
                </a:solidFill>
              </a:rPr>
              <a:t>Introduction:</a:t>
            </a:r>
            <a:endParaRPr lang="en-US" b="1" dirty="0" smtClean="0">
              <a:solidFill>
                <a:schemeClr val="tx1">
                  <a:lumMod val="85000"/>
                  <a:lumOff val="15000"/>
                </a:schemeClr>
              </a:solidFill>
            </a:endParaRPr>
          </a:p>
          <a:p>
            <a:pPr marL="0" indent="0" algn="just" eaLnBrk="1" fontAlgn="auto" hangingPunct="1">
              <a:buFont typeface="Arial"/>
              <a:buNone/>
              <a:defRPr/>
            </a:pPr>
            <a:r>
              <a:rPr lang="en-US" dirty="0" smtClean="0">
                <a:solidFill>
                  <a:schemeClr val="tx1">
                    <a:lumMod val="85000"/>
                    <a:lumOff val="15000"/>
                  </a:schemeClr>
                </a:solidFill>
              </a:rPr>
              <a:t>FHA </a:t>
            </a:r>
            <a:r>
              <a:rPr lang="en-US" dirty="0">
                <a:solidFill>
                  <a:schemeClr val="tx1">
                    <a:lumMod val="85000"/>
                    <a:lumOff val="15000"/>
                  </a:schemeClr>
                </a:solidFill>
              </a:rPr>
              <a:t>Mortgage Bank (FHAMB) Limited is a Nigerian based Primary Mortgage Bank (PMB). It was incorporated by Federal Housing Authority (FHA) as a wholly owned subsidiary in 1997 and licensed to commence business as a Primary Mortgage Bank (PMB) in 1999 under the regulatory authorities of CBN and NDIC. We are focused on Mortgage Origination and Facilitating Access to home ownership to Nigerians. The Bank is fully incorporated with the Corporate Affairs Commission (CAC) and our Registration Number is </a:t>
            </a:r>
            <a:r>
              <a:rPr lang="en-US" b="1" dirty="0">
                <a:solidFill>
                  <a:schemeClr val="tx1">
                    <a:lumMod val="85000"/>
                    <a:lumOff val="15000"/>
                  </a:schemeClr>
                </a:solidFill>
              </a:rPr>
              <a:t>RC 314882</a:t>
            </a:r>
            <a:r>
              <a:rPr lang="en-US" dirty="0">
                <a:solidFill>
                  <a:schemeClr val="tx1">
                    <a:lumMod val="85000"/>
                    <a:lumOff val="15000"/>
                  </a:schemeClr>
                </a:solidFill>
              </a:rPr>
              <a:t>.</a:t>
            </a:r>
          </a:p>
          <a:p>
            <a:pPr eaLnBrk="1" fontAlgn="auto" hangingPunct="1">
              <a:buFont typeface="Arial"/>
              <a:buChar char="•"/>
              <a:defRPr/>
            </a:pPr>
            <a:endParaRPr lang="en-US" dirty="0">
              <a:solidFill>
                <a:schemeClr val="tx1">
                  <a:lumMod val="85000"/>
                  <a:lumOff val="15000"/>
                </a:schemeClr>
              </a:solidFill>
            </a:endParaRPr>
          </a:p>
        </p:txBody>
      </p:sp>
      <p:sp>
        <p:nvSpPr>
          <p:cNvPr id="19" name="Content Placeholder 18"/>
          <p:cNvSpPr>
            <a:spLocks noGrp="1"/>
          </p:cNvSpPr>
          <p:nvPr>
            <p:ph sz="half" idx="2"/>
          </p:nvPr>
        </p:nvSpPr>
        <p:spPr>
          <a:xfrm>
            <a:off x="6181725" y="2713038"/>
            <a:ext cx="4718050" cy="3309937"/>
          </a:xfrm>
        </p:spPr>
        <p:txBody>
          <a:bodyPr rtlCol="0">
            <a:normAutofit fontScale="62500" lnSpcReduction="20000"/>
          </a:bodyPr>
          <a:lstStyle/>
          <a:p>
            <a:pPr marL="0" indent="0" algn="ctr" eaLnBrk="1" fontAlgn="auto" hangingPunct="1">
              <a:buFont typeface="Arial"/>
              <a:buNone/>
              <a:defRPr/>
            </a:pPr>
            <a:r>
              <a:rPr lang="en-US" b="1" u="sng" dirty="0">
                <a:solidFill>
                  <a:schemeClr val="tx1">
                    <a:lumMod val="85000"/>
                    <a:lumOff val="15000"/>
                  </a:schemeClr>
                </a:solidFill>
              </a:rPr>
              <a:t>Core </a:t>
            </a:r>
            <a:r>
              <a:rPr lang="en-US" b="1" u="sng" dirty="0" err="1">
                <a:solidFill>
                  <a:schemeClr val="tx1">
                    <a:lumMod val="85000"/>
                    <a:lumOff val="15000"/>
                  </a:schemeClr>
                </a:solidFill>
              </a:rPr>
              <a:t>Manadate</a:t>
            </a:r>
            <a:r>
              <a:rPr lang="en-US" b="1" u="sng" dirty="0" smtClean="0">
                <a:solidFill>
                  <a:schemeClr val="tx1">
                    <a:lumMod val="85000"/>
                    <a:lumOff val="15000"/>
                  </a:schemeClr>
                </a:solidFill>
              </a:rPr>
              <a:t>:</a:t>
            </a:r>
            <a:r>
              <a:rPr lang="en-US" dirty="0">
                <a:solidFill>
                  <a:schemeClr val="tx1">
                    <a:lumMod val="85000"/>
                    <a:lumOff val="15000"/>
                  </a:schemeClr>
                </a:solidFill>
              </a:rPr>
              <a:t> </a:t>
            </a:r>
          </a:p>
          <a:p>
            <a:pPr eaLnBrk="1" fontAlgn="auto" hangingPunct="1">
              <a:buNone/>
              <a:defRPr/>
            </a:pPr>
            <a:r>
              <a:rPr lang="en-US" dirty="0" smtClean="0">
                <a:solidFill>
                  <a:schemeClr val="tx1">
                    <a:lumMod val="85000"/>
                    <a:lumOff val="15000"/>
                  </a:schemeClr>
                </a:solidFill>
              </a:rPr>
              <a:t>	As </a:t>
            </a:r>
            <a:r>
              <a:rPr lang="en-US" dirty="0">
                <a:solidFill>
                  <a:schemeClr val="tx1">
                    <a:lumMod val="85000"/>
                    <a:lumOff val="15000"/>
                  </a:schemeClr>
                </a:solidFill>
              </a:rPr>
              <a:t>a Primary Mortgage Bank, we are permitted to engage </a:t>
            </a:r>
            <a:r>
              <a:rPr lang="en-US" dirty="0" smtClean="0">
                <a:solidFill>
                  <a:schemeClr val="tx1">
                    <a:lumMod val="85000"/>
                    <a:lumOff val="15000"/>
                  </a:schemeClr>
                </a:solidFill>
              </a:rPr>
              <a:t>in the </a:t>
            </a:r>
            <a:r>
              <a:rPr lang="en-US" dirty="0">
                <a:solidFill>
                  <a:schemeClr val="tx1">
                    <a:lumMod val="85000"/>
                    <a:lumOff val="15000"/>
                  </a:schemeClr>
                </a:solidFill>
              </a:rPr>
              <a:t>following Business Activities;</a:t>
            </a:r>
          </a:p>
          <a:p>
            <a:pPr eaLnBrk="1" fontAlgn="auto" hangingPunct="1">
              <a:buFont typeface="Arial"/>
              <a:buChar char="•"/>
              <a:defRPr/>
            </a:pPr>
            <a:r>
              <a:rPr lang="en-US" dirty="0">
                <a:solidFill>
                  <a:schemeClr val="tx1">
                    <a:lumMod val="85000"/>
                    <a:lumOff val="15000"/>
                  </a:schemeClr>
                </a:solidFill>
              </a:rPr>
              <a:t>Mortgage Financing.</a:t>
            </a:r>
          </a:p>
          <a:p>
            <a:pPr eaLnBrk="1" fontAlgn="auto" hangingPunct="1">
              <a:buFont typeface="Arial"/>
              <a:buChar char="•"/>
              <a:defRPr/>
            </a:pPr>
            <a:r>
              <a:rPr lang="en-US" dirty="0">
                <a:solidFill>
                  <a:schemeClr val="tx1">
                    <a:lumMod val="85000"/>
                    <a:lumOff val="15000"/>
                  </a:schemeClr>
                </a:solidFill>
              </a:rPr>
              <a:t>Real Estate Construction Finance within the permitted limits.</a:t>
            </a:r>
          </a:p>
          <a:p>
            <a:pPr eaLnBrk="1" fontAlgn="auto" hangingPunct="1">
              <a:buFont typeface="Arial"/>
              <a:buChar char="•"/>
              <a:defRPr/>
            </a:pPr>
            <a:r>
              <a:rPr lang="en-US" dirty="0">
                <a:solidFill>
                  <a:schemeClr val="tx1">
                    <a:lumMod val="85000"/>
                    <a:lumOff val="15000"/>
                  </a:schemeClr>
                </a:solidFill>
              </a:rPr>
              <a:t>Acceptance of Savings and Time/Term deposits.</a:t>
            </a:r>
          </a:p>
          <a:p>
            <a:pPr eaLnBrk="1" fontAlgn="auto" hangingPunct="1">
              <a:buFont typeface="Arial"/>
              <a:buChar char="•"/>
              <a:defRPr/>
            </a:pPr>
            <a:r>
              <a:rPr lang="en-US" dirty="0">
                <a:solidFill>
                  <a:schemeClr val="tx1">
                    <a:lumMod val="85000"/>
                    <a:lumOff val="15000"/>
                  </a:schemeClr>
                </a:solidFill>
              </a:rPr>
              <a:t>Acceptance of Mortgage Focused Demand Deposits.</a:t>
            </a:r>
          </a:p>
          <a:p>
            <a:pPr eaLnBrk="1" fontAlgn="auto" hangingPunct="1">
              <a:buFont typeface="Arial"/>
              <a:buChar char="•"/>
              <a:defRPr/>
            </a:pPr>
            <a:r>
              <a:rPr lang="en-US" dirty="0">
                <a:solidFill>
                  <a:schemeClr val="tx1">
                    <a:lumMod val="85000"/>
                    <a:lumOff val="15000"/>
                  </a:schemeClr>
                </a:solidFill>
              </a:rPr>
              <a:t>Mortgage Funds (e.g. National Housing Funds Facility) for On-Lending.</a:t>
            </a:r>
          </a:p>
          <a:p>
            <a:pPr eaLnBrk="1" fontAlgn="auto" hangingPunct="1">
              <a:buFont typeface="Arial"/>
              <a:buChar char="•"/>
              <a:defRPr/>
            </a:pPr>
            <a:r>
              <a:rPr lang="en-US" dirty="0">
                <a:solidFill>
                  <a:schemeClr val="tx1">
                    <a:lumMod val="85000"/>
                    <a:lumOff val="15000"/>
                  </a:schemeClr>
                </a:solidFill>
              </a:rPr>
              <a:t>Advisory Services as it relates to Construction and Mortgage Origination.</a:t>
            </a:r>
          </a:p>
          <a:p>
            <a:pPr marL="0" indent="0" eaLnBrk="1" fontAlgn="auto" hangingPunct="1">
              <a:buFont typeface="Arial"/>
              <a:buNone/>
              <a:defRPr/>
            </a:pPr>
            <a:endParaRPr lang="en-US" dirty="0">
              <a:solidFill>
                <a:schemeClr val="tx1">
                  <a:lumMod val="85000"/>
                  <a:lumOff val="15000"/>
                </a:schemeClr>
              </a:solidFill>
            </a:endParaRPr>
          </a:p>
        </p:txBody>
      </p:sp>
      <p:pic>
        <p:nvPicPr>
          <p:cNvPr id="20" name="Picture 19"/>
          <p:cNvPicPr>
            <a:picLocks noChangeAspect="1" noChangeArrowheads="1"/>
          </p:cNvPicPr>
          <p:nvPr/>
        </p:nvPicPr>
        <p:blipFill>
          <a:blip r:embed="rId2"/>
          <a:srcRect/>
          <a:stretch>
            <a:fillRect/>
          </a:stretch>
        </p:blipFill>
        <p:spPr bwMode="auto">
          <a:xfrm>
            <a:off x="5441950" y="574675"/>
            <a:ext cx="1149350" cy="1204913"/>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6" name="Slide Number Placeholder 5"/>
          <p:cNvSpPr>
            <a:spLocks noGrp="1"/>
          </p:cNvSpPr>
          <p:nvPr>
            <p:ph type="sldNum" sz="quarter" idx="12"/>
          </p:nvPr>
        </p:nvSpPr>
        <p:spPr/>
        <p:txBody>
          <a:bodyPr/>
          <a:lstStyle/>
          <a:p>
            <a:fld id="{67ED5341-51E7-44FA-843F-BD91DBC84037}"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anim calcmode="lin" valueType="num">
                                      <p:cBhvr>
                                        <p:cTn id="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1000"/>
                                        <p:tgtEl>
                                          <p:spTgt spid="19">
                                            <p:txEl>
                                              <p:pRg st="1" end="1"/>
                                            </p:txEl>
                                          </p:spTgt>
                                        </p:tgtEl>
                                      </p:cBhvr>
                                    </p:animEffect>
                                    <p:anim calcmode="lin" valueType="num">
                                      <p:cBhvr>
                                        <p:cTn id="22"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fade">
                                      <p:cBhvr>
                                        <p:cTn id="28" dur="1000"/>
                                        <p:tgtEl>
                                          <p:spTgt spid="19">
                                            <p:txEl>
                                              <p:pRg st="2" end="2"/>
                                            </p:txEl>
                                          </p:spTgt>
                                        </p:tgtEl>
                                      </p:cBhvr>
                                    </p:animEffect>
                                    <p:anim calcmode="lin" valueType="num">
                                      <p:cBhvr>
                                        <p:cTn id="2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xEl>
                                              <p:pRg st="3" end="3"/>
                                            </p:txEl>
                                          </p:spTgt>
                                        </p:tgtEl>
                                        <p:attrNameLst>
                                          <p:attrName>style.visibility</p:attrName>
                                        </p:attrNameLst>
                                      </p:cBhvr>
                                      <p:to>
                                        <p:strVal val="visible"/>
                                      </p:to>
                                    </p:set>
                                    <p:animEffect transition="in" filter="fade">
                                      <p:cBhvr>
                                        <p:cTn id="35" dur="1000"/>
                                        <p:tgtEl>
                                          <p:spTgt spid="19">
                                            <p:txEl>
                                              <p:pRg st="3" end="3"/>
                                            </p:txEl>
                                          </p:spTgt>
                                        </p:tgtEl>
                                      </p:cBhvr>
                                    </p:animEffect>
                                    <p:anim calcmode="lin" valueType="num">
                                      <p:cBhvr>
                                        <p:cTn id="3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fade">
                                      <p:cBhvr>
                                        <p:cTn id="42" dur="1000"/>
                                        <p:tgtEl>
                                          <p:spTgt spid="19">
                                            <p:txEl>
                                              <p:pRg st="4" end="4"/>
                                            </p:txEl>
                                          </p:spTgt>
                                        </p:tgtEl>
                                      </p:cBhvr>
                                    </p:animEffect>
                                    <p:anim calcmode="lin" valueType="num">
                                      <p:cBhvr>
                                        <p:cTn id="4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xEl>
                                              <p:pRg st="5" end="5"/>
                                            </p:txEl>
                                          </p:spTgt>
                                        </p:tgtEl>
                                        <p:attrNameLst>
                                          <p:attrName>style.visibility</p:attrName>
                                        </p:attrNameLst>
                                      </p:cBhvr>
                                      <p:to>
                                        <p:strVal val="visible"/>
                                      </p:to>
                                    </p:set>
                                    <p:animEffect transition="in" filter="fade">
                                      <p:cBhvr>
                                        <p:cTn id="49" dur="1000"/>
                                        <p:tgtEl>
                                          <p:spTgt spid="19">
                                            <p:txEl>
                                              <p:pRg st="5" end="5"/>
                                            </p:txEl>
                                          </p:spTgt>
                                        </p:tgtEl>
                                      </p:cBhvr>
                                    </p:animEffect>
                                    <p:anim calcmode="lin" valueType="num">
                                      <p:cBhvr>
                                        <p:cTn id="50"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xEl>
                                              <p:pRg st="6" end="6"/>
                                            </p:txEl>
                                          </p:spTgt>
                                        </p:tgtEl>
                                        <p:attrNameLst>
                                          <p:attrName>style.visibility</p:attrName>
                                        </p:attrNameLst>
                                      </p:cBhvr>
                                      <p:to>
                                        <p:strVal val="visible"/>
                                      </p:to>
                                    </p:set>
                                    <p:animEffect transition="in" filter="fade">
                                      <p:cBhvr>
                                        <p:cTn id="56" dur="1000"/>
                                        <p:tgtEl>
                                          <p:spTgt spid="19">
                                            <p:txEl>
                                              <p:pRg st="6" end="6"/>
                                            </p:txEl>
                                          </p:spTgt>
                                        </p:tgtEl>
                                      </p:cBhvr>
                                    </p:animEffect>
                                    <p:anim calcmode="lin" valueType="num">
                                      <p:cBhvr>
                                        <p:cTn id="57"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xEl>
                                              <p:pRg st="7" end="7"/>
                                            </p:txEl>
                                          </p:spTgt>
                                        </p:tgtEl>
                                        <p:attrNameLst>
                                          <p:attrName>style.visibility</p:attrName>
                                        </p:attrNameLst>
                                      </p:cBhvr>
                                      <p:to>
                                        <p:strVal val="visible"/>
                                      </p:to>
                                    </p:set>
                                    <p:animEffect transition="in" filter="fade">
                                      <p:cBhvr>
                                        <p:cTn id="63" dur="1000"/>
                                        <p:tgtEl>
                                          <p:spTgt spid="19">
                                            <p:txEl>
                                              <p:pRg st="7" end="7"/>
                                            </p:txEl>
                                          </p:spTgt>
                                        </p:tgtEl>
                                      </p:cBhvr>
                                    </p:animEffect>
                                    <p:anim calcmode="lin" valueType="num">
                                      <p:cBhvr>
                                        <p:cTn id="64"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761" y="639626"/>
            <a:ext cx="10229850" cy="5720027"/>
          </a:xfrm>
          <a:prstGeom prst="rect">
            <a:avLst/>
          </a:prstGeom>
        </p:spPr>
        <p:txBody>
          <a:bodyPr>
            <a:spAutoFit/>
          </a:bodyPr>
          <a:lstStyle/>
          <a:p>
            <a:pPr algn="ctr" eaLnBrk="1" fontAlgn="auto" hangingPunct="1">
              <a:lnSpc>
                <a:spcPct val="115000"/>
              </a:lnSpc>
              <a:spcBef>
                <a:spcPts val="0"/>
              </a:spcBef>
              <a:spcAft>
                <a:spcPts val="0"/>
              </a:spcAft>
              <a:defRPr/>
            </a:pPr>
            <a:r>
              <a:rPr lang="en-US" b="1" u="sng" dirty="0">
                <a:latin typeface="Arial Black" panose="020B0A04020102020204" pitchFamily="34" charset="0"/>
                <a:ea typeface="Times New Roman" panose="02020603050405020304" pitchFamily="18" charset="0"/>
                <a:cs typeface="Times New Roman" panose="02020603050405020304" pitchFamily="18" charset="0"/>
              </a:rPr>
              <a:t>Our Services:</a:t>
            </a:r>
            <a:endParaRPr lang="en-US" sz="2400" b="1" dirty="0">
              <a:latin typeface="Arial Black" panose="020B0A04020102020204" pitchFamily="34" charset="0"/>
              <a:ea typeface="Calibri" panose="020F0502020204030204" pitchFamily="34" charset="0"/>
              <a:cs typeface="Times New Roman" panose="02020603050405020304" pitchFamily="18" charset="0"/>
            </a:endParaRPr>
          </a:p>
          <a:p>
            <a:pPr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In order to meet up with our organizational goal of being the Mortgage Bank of choice and generating profitability for our shareholders, we provide the following services to our esteemed customers.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Mortgage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en-US" dirty="0">
                <a:latin typeface="Century Gothic" panose="020B0502020202020204" pitchFamily="34" charset="0"/>
                <a:ea typeface="Times New Roman" panose="02020603050405020304" pitchFamily="18" charset="0"/>
                <a:cs typeface="Times New Roman" panose="02020603050405020304" pitchFamily="18" charset="0"/>
              </a:rPr>
              <a:t>Origination Administration.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Advisory Services to Estate Developers, Agents, Ministries, Departments, Agencies and Individuals.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Business Development.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Real Estate Development Construction financing.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Financing and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Consultancy as it relates to Housing Value Chain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National Housing Funds (NHF) </a:t>
            </a:r>
            <a:r>
              <a:rPr lang="en-US" dirty="0">
                <a:latin typeface="Century Gothic" panose="020B0502020202020204" pitchFamily="34" charset="0"/>
                <a:ea typeface="Times New Roman" panose="02020603050405020304" pitchFamily="18" charset="0"/>
                <a:cs typeface="Times New Roman" panose="02020603050405020304" pitchFamily="18" charset="0"/>
              </a:rPr>
              <a:t>loan processing.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Retail Banking related activities.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Portfolio Investment Management and Administration.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Money Deposit Bank.</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noChangeArrowheads="1"/>
          </p:cNvPicPr>
          <p:nvPr/>
        </p:nvPicPr>
        <p:blipFill>
          <a:blip r:embed="rId2"/>
          <a:srcRect/>
          <a:stretch>
            <a:fillRect/>
          </a:stretch>
        </p:blipFill>
        <p:spPr bwMode="auto">
          <a:xfrm>
            <a:off x="10337800" y="4992688"/>
            <a:ext cx="1149350" cy="120650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4" name="Slide Number Placeholder 3"/>
          <p:cNvSpPr>
            <a:spLocks noGrp="1"/>
          </p:cNvSpPr>
          <p:nvPr>
            <p:ph type="sldNum" sz="quarter" idx="12"/>
          </p:nvPr>
        </p:nvSpPr>
        <p:spPr/>
        <p:txBody>
          <a:bodyPr/>
          <a:lstStyle/>
          <a:p>
            <a:fld id="{B96EEEEB-1621-435C-9ADB-EF1B7482A07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17575"/>
            <a:ext cx="10306050" cy="4370427"/>
          </a:xfrm>
          <a:prstGeom prst="rect">
            <a:avLst/>
          </a:prstGeom>
          <a:gradFill>
            <a:gsLst>
              <a:gs pos="5000">
                <a:srgbClr val="C1EFCD"/>
              </a:gs>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w="190500" cmpd="thinThick">
            <a:solidFill>
              <a:schemeClr val="tx1">
                <a:alpha val="82000"/>
              </a:schemeClr>
            </a:solidFill>
            <a:miter lim="800000"/>
          </a:ln>
        </p:spPr>
        <p:txBody>
          <a:bodyPr>
            <a:spAutoFit/>
          </a:bodyPr>
          <a:lstStyle/>
          <a:p>
            <a:pPr algn="ctr" eaLnBrk="1" fontAlgn="auto" hangingPunct="1">
              <a:spcBef>
                <a:spcPts val="0"/>
              </a:spcBef>
              <a:spcAft>
                <a:spcPts val="0"/>
              </a:spcAft>
              <a:defRPr/>
            </a:pPr>
            <a:r>
              <a:rPr lang="en-US" b="1" u="sng" dirty="0">
                <a:latin typeface="+mn-lt"/>
              </a:rPr>
              <a:t>Our Team:</a:t>
            </a:r>
          </a:p>
          <a:p>
            <a:pPr algn="ctr" eaLnBrk="1" fontAlgn="auto" hangingPunct="1">
              <a:spcBef>
                <a:spcPts val="0"/>
              </a:spcBef>
              <a:spcAft>
                <a:spcPts val="0"/>
              </a:spcAft>
              <a:defRPr/>
            </a:pPr>
            <a:endParaRPr lang="en-US" sz="800" dirty="0">
              <a:latin typeface="+mn-lt"/>
            </a:endParaRPr>
          </a:p>
          <a:p>
            <a:pPr algn="just" eaLnBrk="1" fontAlgn="auto" hangingPunct="1">
              <a:spcBef>
                <a:spcPts val="0"/>
              </a:spcBef>
              <a:spcAft>
                <a:spcPts val="0"/>
              </a:spcAft>
              <a:defRPr/>
            </a:pPr>
            <a:r>
              <a:rPr lang="en-US" dirty="0">
                <a:latin typeface="+mn-lt"/>
              </a:rPr>
              <a:t>The FHAMB Team is made up of highly motivated staff who are very </a:t>
            </a:r>
            <a:r>
              <a:rPr lang="en-US" b="1" dirty="0">
                <a:latin typeface="+mn-lt"/>
              </a:rPr>
              <a:t>aggressive, creative, committed, determined, focused, innovative and </a:t>
            </a:r>
            <a:r>
              <a:rPr lang="en-US" b="1" dirty="0" smtClean="0">
                <a:latin typeface="+mn-lt"/>
              </a:rPr>
              <a:t>polite</a:t>
            </a:r>
            <a:r>
              <a:rPr lang="en-US" dirty="0" smtClean="0">
                <a:latin typeface="+mn-lt"/>
              </a:rPr>
              <a:t>. </a:t>
            </a:r>
            <a:r>
              <a:rPr lang="en-US" dirty="0">
                <a:latin typeface="+mn-lt"/>
              </a:rPr>
              <a:t>We know our numbers very well, number is the name of our game/business. Together we generate these numbers and are disposed to doing so by</a:t>
            </a:r>
            <a:r>
              <a:rPr lang="en-US" dirty="0" smtClean="0">
                <a:latin typeface="+mn-lt"/>
              </a:rPr>
              <a:t>:</a:t>
            </a:r>
          </a:p>
          <a:p>
            <a:pPr algn="just" eaLnBrk="1" fontAlgn="auto" hangingPunct="1">
              <a:spcBef>
                <a:spcPts val="0"/>
              </a:spcBef>
              <a:spcAft>
                <a:spcPts val="0"/>
              </a:spcAft>
              <a:buFont typeface="Arial" pitchFamily="34" charset="0"/>
              <a:buChar char="•"/>
              <a:defRPr/>
            </a:pPr>
            <a:r>
              <a:rPr lang="en-US" dirty="0" smtClean="0">
                <a:latin typeface="+mn-lt"/>
              </a:rPr>
              <a:t> Profiling of customers towards determining their Mortgage Affordability.</a:t>
            </a:r>
            <a:r>
              <a:rPr lang="en-US" dirty="0">
                <a:latin typeface="+mn-lt"/>
              </a:rPr>
              <a:t> </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Rendering seamless and easy Loan Processing Services that accommodate both </a:t>
            </a:r>
            <a:r>
              <a:rPr lang="en-US" b="1" dirty="0">
                <a:latin typeface="+mn-lt"/>
              </a:rPr>
              <a:t>Shelter Seekers and Home Seekers</a:t>
            </a:r>
            <a:r>
              <a:rPr lang="en-US" dirty="0">
                <a:latin typeface="+mn-lt"/>
              </a:rPr>
              <a:t>;</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Creating </a:t>
            </a:r>
            <a:r>
              <a:rPr lang="en-US" b="1" dirty="0">
                <a:latin typeface="+mn-lt"/>
              </a:rPr>
              <a:t>achievable</a:t>
            </a:r>
            <a:r>
              <a:rPr lang="en-US" dirty="0">
                <a:latin typeface="+mn-lt"/>
              </a:rPr>
              <a:t> thoughts of </a:t>
            </a:r>
            <a:r>
              <a:rPr lang="en-US" b="1" dirty="0">
                <a:latin typeface="+mn-lt"/>
              </a:rPr>
              <a:t>home ownership </a:t>
            </a:r>
            <a:r>
              <a:rPr lang="en-US" dirty="0">
                <a:latin typeface="+mn-lt"/>
              </a:rPr>
              <a:t>in the hearts of our teaming customers and the general public;</a:t>
            </a:r>
          </a:p>
          <a:p>
            <a:pPr marL="285750" indent="-285750" algn="just" eaLnBrk="1" fontAlgn="auto" hangingPunct="1">
              <a:spcBef>
                <a:spcPts val="0"/>
              </a:spcBef>
              <a:spcAft>
                <a:spcPts val="0"/>
              </a:spcAft>
              <a:buFont typeface="Arial" panose="020B0604020202020204" pitchFamily="34" charset="0"/>
              <a:buChar char="•"/>
              <a:defRPr/>
            </a:pPr>
            <a:r>
              <a:rPr lang="en-US" b="1" dirty="0">
                <a:latin typeface="+mn-lt"/>
              </a:rPr>
              <a:t>Strategic</a:t>
            </a:r>
            <a:r>
              <a:rPr lang="en-US" dirty="0">
                <a:latin typeface="+mn-lt"/>
              </a:rPr>
              <a:t> focus on creating </a:t>
            </a:r>
            <a:r>
              <a:rPr lang="en-US" b="1" dirty="0">
                <a:latin typeface="+mn-lt"/>
              </a:rPr>
              <a:t>end-user-driven,</a:t>
            </a:r>
            <a:r>
              <a:rPr lang="en-US" dirty="0">
                <a:latin typeface="+mn-lt"/>
              </a:rPr>
              <a:t> </a:t>
            </a:r>
            <a:r>
              <a:rPr lang="en-US" b="1" dirty="0">
                <a:latin typeface="+mn-lt"/>
              </a:rPr>
              <a:t>affordable</a:t>
            </a:r>
            <a:r>
              <a:rPr lang="en-US" dirty="0">
                <a:latin typeface="+mn-lt"/>
              </a:rPr>
              <a:t> </a:t>
            </a:r>
            <a:r>
              <a:rPr lang="en-US" b="1" dirty="0">
                <a:latin typeface="+mn-lt"/>
              </a:rPr>
              <a:t>home-ownership</a:t>
            </a:r>
            <a:r>
              <a:rPr lang="en-US" dirty="0">
                <a:latin typeface="+mn-lt"/>
              </a:rPr>
              <a:t> housing schemes for Nigerians in the </a:t>
            </a:r>
            <a:r>
              <a:rPr lang="en-US" b="1" dirty="0">
                <a:latin typeface="+mn-lt"/>
              </a:rPr>
              <a:t>Low, Medium and High income brackets</a:t>
            </a:r>
            <a:r>
              <a:rPr lang="en-US" dirty="0">
                <a:latin typeface="+mn-lt"/>
              </a:rPr>
              <a:t>;</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Generating </a:t>
            </a:r>
            <a:r>
              <a:rPr lang="en-US" b="1" dirty="0">
                <a:latin typeface="+mn-lt"/>
              </a:rPr>
              <a:t>Marketing Partnership</a:t>
            </a:r>
            <a:r>
              <a:rPr lang="en-US" dirty="0">
                <a:latin typeface="+mn-lt"/>
              </a:rPr>
              <a:t> with </a:t>
            </a:r>
            <a:r>
              <a:rPr lang="en-US" b="1" dirty="0">
                <a:latin typeface="+mn-lt"/>
              </a:rPr>
              <a:t>Genuine Developers</a:t>
            </a:r>
            <a:r>
              <a:rPr lang="en-US" dirty="0">
                <a:latin typeface="+mn-lt"/>
              </a:rPr>
              <a:t> to </a:t>
            </a:r>
            <a:r>
              <a:rPr lang="en-US" b="1" dirty="0">
                <a:latin typeface="+mn-lt"/>
              </a:rPr>
              <a:t>bridge</a:t>
            </a:r>
            <a:r>
              <a:rPr lang="en-US" dirty="0">
                <a:latin typeface="+mn-lt"/>
              </a:rPr>
              <a:t> the </a:t>
            </a:r>
            <a:r>
              <a:rPr lang="en-US" b="1" dirty="0">
                <a:latin typeface="+mn-lt"/>
              </a:rPr>
              <a:t>gap</a:t>
            </a:r>
            <a:r>
              <a:rPr lang="en-US" dirty="0">
                <a:latin typeface="+mn-lt"/>
              </a:rPr>
              <a:t> </a:t>
            </a:r>
            <a:r>
              <a:rPr lang="en-US" b="1" dirty="0">
                <a:latin typeface="+mn-lt"/>
              </a:rPr>
              <a:t>and reduce housing deficits </a:t>
            </a:r>
            <a:r>
              <a:rPr lang="en-US" dirty="0">
                <a:latin typeface="+mn-lt"/>
              </a:rPr>
              <a:t>in Nigeria;</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Promoting high level </a:t>
            </a:r>
            <a:r>
              <a:rPr lang="en-US" b="1" dirty="0">
                <a:latin typeface="+mn-lt"/>
              </a:rPr>
              <a:t>advocacy</a:t>
            </a:r>
            <a:r>
              <a:rPr lang="en-US" dirty="0">
                <a:latin typeface="+mn-lt"/>
              </a:rPr>
              <a:t> and </a:t>
            </a:r>
            <a:r>
              <a:rPr lang="en-US" b="1" dirty="0">
                <a:latin typeface="+mn-lt"/>
              </a:rPr>
              <a:t>sustainable collaboration</a:t>
            </a:r>
            <a:r>
              <a:rPr lang="en-US" dirty="0">
                <a:latin typeface="+mn-lt"/>
              </a:rPr>
              <a:t> with all stakeholders (Formal and Informal) in the housing sector.</a:t>
            </a:r>
          </a:p>
        </p:txBody>
      </p:sp>
      <p:pic>
        <p:nvPicPr>
          <p:cNvPr id="3" name="Picture 2"/>
          <p:cNvPicPr>
            <a:picLocks noChangeAspect="1" noChangeArrowheads="1"/>
          </p:cNvPicPr>
          <p:nvPr/>
        </p:nvPicPr>
        <p:blipFill>
          <a:blip r:embed="rId2"/>
          <a:srcRect/>
          <a:stretch>
            <a:fillRect/>
          </a:stretch>
        </p:blipFill>
        <p:spPr bwMode="auto">
          <a:xfrm>
            <a:off x="655638" y="647700"/>
            <a:ext cx="696912" cy="73025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pic>
        <p:nvPicPr>
          <p:cNvPr id="6" name="Picture 8"/>
          <p:cNvPicPr>
            <a:picLocks noChangeAspect="1"/>
          </p:cNvPicPr>
          <p:nvPr/>
        </p:nvPicPr>
        <p:blipFill>
          <a:blip r:embed="rId3"/>
          <a:srcRect/>
          <a:stretch>
            <a:fillRect/>
          </a:stretch>
        </p:blipFill>
        <p:spPr bwMode="auto">
          <a:xfrm>
            <a:off x="3889375" y="4937125"/>
            <a:ext cx="3540125" cy="1920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96EEEEB-1621-435C-9ADB-EF1B7482A071}"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mph" presetSubtype="0" fill="hold" nodeType="clickEffect">
                                  <p:stCondLst>
                                    <p:cond delay="0"/>
                                  </p:stCondLst>
                                  <p:childTnLst>
                                    <p:animClr clrSpc="rgb" dir="cw">
                                      <p:cBhvr override="childStyle">
                                        <p:cTn id="11" dur="500" fill="hold"/>
                                        <p:tgtEl>
                                          <p:spTgt spid="6"/>
                                        </p:tgtEl>
                                        <p:attrNameLst>
                                          <p:attrName>style.color</p:attrName>
                                        </p:attrNameLst>
                                      </p:cBhvr>
                                      <p:to>
                                        <a:schemeClr val="accent2"/>
                                      </p:to>
                                    </p:animClr>
                                    <p:animClr clrSpc="rgb" dir="cw">
                                      <p:cBhvr>
                                        <p:cTn id="12" dur="500" fill="hold"/>
                                        <p:tgtEl>
                                          <p:spTgt spid="6"/>
                                        </p:tgtEl>
                                        <p:attrNameLst>
                                          <p:attrName>fillcolor</p:attrName>
                                        </p:attrNameLst>
                                      </p:cBhvr>
                                      <p:to>
                                        <a:schemeClr val="accent2"/>
                                      </p:to>
                                    </p:animClr>
                                    <p:set>
                                      <p:cBhvr>
                                        <p:cTn id="13" dur="500" fill="hold"/>
                                        <p:tgtEl>
                                          <p:spTgt spid="6"/>
                                        </p:tgtEl>
                                        <p:attrNameLst>
                                          <p:attrName>fill.type</p:attrName>
                                        </p:attrNameLst>
                                      </p:cBhvr>
                                      <p:to>
                                        <p:strVal val="solid"/>
                                      </p:to>
                                    </p:set>
                                    <p:set>
                                      <p:cBhvr>
                                        <p:cTn id="14" dur="500" fill="hold"/>
                                        <p:tgtEl>
                                          <p:spTgt spid="6"/>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mph" presetSubtype="0" fill="remove" nodeType="clickEffect">
                                  <p:stCondLst>
                                    <p:cond delay="0"/>
                                  </p:stCondLst>
                                  <p:childTnLst>
                                    <p:animClr clrSpc="rgb" dir="cw">
                                      <p:cBhvr override="childStyle">
                                        <p:cTn id="18" dur="250" autoRev="1" fill="remove"/>
                                        <p:tgtEl>
                                          <p:spTgt spid="6"/>
                                        </p:tgtEl>
                                        <p:attrNameLst>
                                          <p:attrName>style.color</p:attrName>
                                        </p:attrNameLst>
                                      </p:cBhvr>
                                      <p:to>
                                        <a:schemeClr val="bg1"/>
                                      </p:to>
                                    </p:animClr>
                                    <p:animClr clrSpc="rgb" dir="cw">
                                      <p:cBhvr>
                                        <p:cTn id="19" dur="250" autoRev="1" fill="remove"/>
                                        <p:tgtEl>
                                          <p:spTgt spid="6"/>
                                        </p:tgtEl>
                                        <p:attrNameLst>
                                          <p:attrName>fillcolor</p:attrName>
                                        </p:attrNameLst>
                                      </p:cBhvr>
                                      <p:to>
                                        <a:schemeClr val="bg1"/>
                                      </p:to>
                                    </p:animClr>
                                    <p:set>
                                      <p:cBhvr>
                                        <p:cTn id="20" dur="250" autoRev="1" fill="remove"/>
                                        <p:tgtEl>
                                          <p:spTgt spid="6"/>
                                        </p:tgtEl>
                                        <p:attrNameLst>
                                          <p:attrName>fill.type</p:attrName>
                                        </p:attrNameLst>
                                      </p:cBhvr>
                                      <p:to>
                                        <p:strVal val="solid"/>
                                      </p:to>
                                    </p:set>
                                    <p:set>
                                      <p:cBhvr>
                                        <p:cTn id="21"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781050"/>
            <a:ext cx="10420350" cy="1578894"/>
          </a:xfrm>
          <a:prstGeom prst="rect">
            <a:avLst/>
          </a:prstGeom>
        </p:spPr>
        <p:txBody>
          <a:bodyPr>
            <a:spAutoFit/>
          </a:bodyPr>
          <a:lstStyle/>
          <a:p>
            <a:pPr marL="342900" indent="-342900" algn="just" eaLnBrk="1" fontAlgn="auto" hangingPunct="1">
              <a:lnSpc>
                <a:spcPct val="115000"/>
              </a:lnSpc>
              <a:spcBef>
                <a:spcPts val="0"/>
              </a:spcBef>
              <a:spcAft>
                <a:spcPts val="0"/>
              </a:spcAft>
              <a:buFont typeface="+mj-lt"/>
              <a:buAutoNum type="arabicPeriod" startAt="2"/>
              <a:defRPr/>
            </a:pPr>
            <a:r>
              <a:rPr lang="en-US" b="1" u="sng" dirty="0">
                <a:latin typeface="Century Gothic" panose="020B0502020202020204" pitchFamily="34" charset="0"/>
                <a:ea typeface="Times New Roman" panose="02020603050405020304" pitchFamily="18" charset="0"/>
                <a:cs typeface="Times New Roman" panose="02020603050405020304" pitchFamily="18" charset="0"/>
              </a:rPr>
              <a:t>Partnership with Federal Mortgage Bank (FMBN):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FHAMB’s partnership with FMBN is in two fold. One is in the aspect of Accessing the National Housing Fund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(NHF) Scheme </a:t>
            </a:r>
            <a:r>
              <a:rPr lang="en-US" dirty="0">
                <a:latin typeface="Century Gothic" panose="020B0502020202020204" pitchFamily="34" charset="0"/>
                <a:ea typeface="Times New Roman" panose="02020603050405020304" pitchFamily="18" charset="0"/>
                <a:cs typeface="Times New Roman" panose="02020603050405020304" pitchFamily="18" charset="0"/>
              </a:rPr>
              <a:t>and the other is the Sales of Funded Estates across Nigeria.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483" name="Rectangle 7"/>
          <p:cNvSpPr>
            <a:spLocks noChangeArrowheads="1"/>
          </p:cNvSpPr>
          <p:nvPr/>
        </p:nvSpPr>
        <p:spPr bwMode="auto">
          <a:xfrm>
            <a:off x="889363" y="2130834"/>
            <a:ext cx="10458450" cy="1365250"/>
          </a:xfrm>
          <a:prstGeom prst="rect">
            <a:avLst/>
          </a:prstGeom>
          <a:noFill/>
          <a:ln w="9525">
            <a:noFill/>
            <a:miter lim="800000"/>
            <a:headEnd/>
            <a:tailEnd/>
          </a:ln>
        </p:spPr>
        <p:txBody>
          <a:bodyPr>
            <a:spAutoFit/>
          </a:bodyPr>
          <a:lstStyle/>
          <a:p>
            <a:pPr marL="514350" indent="-285750" algn="just" eaLnBrk="1" hangingPunct="1">
              <a:lnSpc>
                <a:spcPct val="115000"/>
              </a:lnSpc>
              <a:buFont typeface="Wingdings" pitchFamily="2" charset="2"/>
              <a:buChar char="q"/>
            </a:pPr>
            <a:r>
              <a:rPr lang="en-US" altLang="en-US" b="1" u="sng" dirty="0">
                <a:latin typeface="Century Gothic" pitchFamily="34" charset="0"/>
                <a:cs typeface="Times New Roman" pitchFamily="18" charset="0"/>
              </a:rPr>
              <a:t>National Housing Funds (NHF) Loans Accessed for Nigerians:</a:t>
            </a:r>
            <a:endParaRPr lang="en-US" altLang="en-US" sz="2400" dirty="0">
              <a:latin typeface="Calibri" pitchFamily="34" charset="0"/>
              <a:cs typeface="Times New Roman" pitchFamily="18" charset="0"/>
            </a:endParaRPr>
          </a:p>
          <a:p>
            <a:pPr marL="514350" indent="-285750" algn="just" eaLnBrk="1" hangingPunct="1">
              <a:lnSpc>
                <a:spcPct val="115000"/>
              </a:lnSpc>
              <a:buFont typeface="Wingdings" pitchFamily="2" charset="2"/>
              <a:buChar char="q"/>
            </a:pPr>
            <a:r>
              <a:rPr lang="en-US" altLang="en-US" dirty="0">
                <a:latin typeface="Century Gothic" pitchFamily="34" charset="0"/>
                <a:cs typeface="Times New Roman" pitchFamily="18" charset="0"/>
              </a:rPr>
              <a:t>This is one of the major activities of the Bank and since June, 2015 when the present Management Team came on Board so much NHF Loans have been accessed for Nigerians by the Bank (FHAMB) from FMBN as </a:t>
            </a:r>
            <a:r>
              <a:rPr lang="en-US" altLang="en-US" dirty="0" err="1">
                <a:latin typeface="Century Gothic" pitchFamily="34" charset="0"/>
                <a:cs typeface="Times New Roman" pitchFamily="18" charset="0"/>
              </a:rPr>
              <a:t>summarised</a:t>
            </a:r>
            <a:r>
              <a:rPr lang="en-US" altLang="en-US" dirty="0">
                <a:latin typeface="Century Gothic" pitchFamily="34" charset="0"/>
                <a:cs typeface="Times New Roman" pitchFamily="18" charset="0"/>
              </a:rPr>
              <a:t> in the table below:</a:t>
            </a:r>
            <a:endParaRPr lang="en-US" altLang="en-US" sz="2400" dirty="0">
              <a:latin typeface="Calibri" pitchFamily="34" charset="0"/>
              <a:ea typeface="Calibri" pitchFamily="34" charset="0"/>
              <a:cs typeface="Times New Roman" pitchFamily="18" charset="0"/>
            </a:endParaRPr>
          </a:p>
        </p:txBody>
      </p:sp>
      <p:graphicFrame>
        <p:nvGraphicFramePr>
          <p:cNvPr id="9" name="Table 8"/>
          <p:cNvGraphicFramePr>
            <a:graphicFrameLocks noGrp="1"/>
          </p:cNvGraphicFramePr>
          <p:nvPr/>
        </p:nvGraphicFramePr>
        <p:xfrm>
          <a:off x="1485900" y="3653491"/>
          <a:ext cx="9696450" cy="2591372"/>
        </p:xfrm>
        <a:graphic>
          <a:graphicData uri="http://schemas.openxmlformats.org/drawingml/2006/table">
            <a:tbl>
              <a:tblPr firstRow="1" firstCol="1" bandRow="1">
                <a:tableStyleId>{5C22544A-7EE6-4342-B048-85BDC9FD1C3A}</a:tableStyleId>
              </a:tblPr>
              <a:tblGrid>
                <a:gridCol w="1720935">
                  <a:extLst>
                    <a:ext uri="{9D8B030D-6E8A-4147-A177-3AD203B41FA5}">
                      <a16:colId xmlns:a16="http://schemas.microsoft.com/office/drawing/2014/main" xmlns="" val="563201922"/>
                    </a:ext>
                  </a:extLst>
                </a:gridCol>
                <a:gridCol w="3201309">
                  <a:extLst>
                    <a:ext uri="{9D8B030D-6E8A-4147-A177-3AD203B41FA5}">
                      <a16:colId xmlns:a16="http://schemas.microsoft.com/office/drawing/2014/main" xmlns="" val="3077920423"/>
                    </a:ext>
                  </a:extLst>
                </a:gridCol>
                <a:gridCol w="4774206">
                  <a:extLst>
                    <a:ext uri="{9D8B030D-6E8A-4147-A177-3AD203B41FA5}">
                      <a16:colId xmlns:a16="http://schemas.microsoft.com/office/drawing/2014/main" xmlns="" val="3384239379"/>
                    </a:ext>
                  </a:extLst>
                </a:gridCol>
              </a:tblGrid>
              <a:tr h="265040">
                <a:tc>
                  <a:txBody>
                    <a:bodyPr/>
                    <a:lstStyle/>
                    <a:p>
                      <a:pPr marL="467995" algn="ctr">
                        <a:lnSpc>
                          <a:spcPct val="115000"/>
                        </a:lnSpc>
                        <a:spcAft>
                          <a:spcPts val="1000"/>
                        </a:spcAft>
                      </a:pPr>
                      <a:r>
                        <a:rPr lang="en-US" sz="1400" b="1" dirty="0">
                          <a:effectLst/>
                        </a:rPr>
                        <a:t>YEAR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ctr">
                        <a:lnSpc>
                          <a:spcPct val="115000"/>
                        </a:lnSpc>
                        <a:spcAft>
                          <a:spcPts val="1000"/>
                        </a:spcAft>
                      </a:pPr>
                      <a:r>
                        <a:rPr lang="en-US" sz="1400" b="1" dirty="0">
                          <a:effectLst/>
                        </a:rPr>
                        <a:t>NO. OF NENERFICIARIES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ctr">
                        <a:lnSpc>
                          <a:spcPct val="115000"/>
                        </a:lnSpc>
                        <a:spcAft>
                          <a:spcPts val="1000"/>
                        </a:spcAft>
                      </a:pPr>
                      <a:r>
                        <a:rPr lang="en-US" sz="1400" b="1" dirty="0">
                          <a:effectLst/>
                        </a:rPr>
                        <a:t>AMOUNT ACCESSED (</a:t>
                      </a:r>
                      <a:r>
                        <a:rPr lang="en-US" sz="1400" b="1" strike="dblStrike" dirty="0">
                          <a:effectLst/>
                        </a:rPr>
                        <a:t>N</a:t>
                      </a:r>
                      <a:r>
                        <a:rPr lang="en-US" sz="1400" b="1" dirty="0">
                          <a:effectLst/>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2921051"/>
                  </a:ext>
                </a:extLst>
              </a:tr>
              <a:tr h="265040">
                <a:tc>
                  <a:txBody>
                    <a:bodyPr/>
                    <a:lstStyle/>
                    <a:p>
                      <a:pPr indent="48260" algn="just">
                        <a:lnSpc>
                          <a:spcPct val="115000"/>
                        </a:lnSpc>
                        <a:spcAft>
                          <a:spcPts val="1000"/>
                        </a:spcAft>
                      </a:pPr>
                      <a:r>
                        <a:rPr lang="en-US" sz="1400" b="1" dirty="0">
                          <a:effectLst/>
                        </a:rPr>
                        <a:t>From inception up to 2015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GB" sz="1400" b="0" dirty="0">
                          <a:effectLst/>
                        </a:rPr>
                        <a:t>397,277,500.00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48187456"/>
                  </a:ext>
                </a:extLst>
              </a:tr>
              <a:tr h="265040">
                <a:tc>
                  <a:txBody>
                    <a:bodyPr/>
                    <a:lstStyle/>
                    <a:p>
                      <a:pPr algn="just">
                        <a:lnSpc>
                          <a:spcPct val="115000"/>
                        </a:lnSpc>
                        <a:spcAft>
                          <a:spcPts val="1000"/>
                        </a:spcAft>
                      </a:pPr>
                      <a:r>
                        <a:rPr lang="en-US" sz="1400" b="1" dirty="0">
                          <a:effectLst/>
                        </a:rPr>
                        <a:t>2016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GB" sz="1400" b="0" dirty="0">
                          <a:effectLst/>
                        </a:rPr>
                        <a:t>28,950,000.00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3393234"/>
                  </a:ext>
                </a:extLst>
              </a:tr>
              <a:tr h="237689">
                <a:tc>
                  <a:txBody>
                    <a:bodyPr/>
                    <a:lstStyle/>
                    <a:p>
                      <a:pPr algn="just">
                        <a:lnSpc>
                          <a:spcPct val="115000"/>
                        </a:lnSpc>
                        <a:spcAft>
                          <a:spcPts val="1000"/>
                        </a:spcAft>
                      </a:pPr>
                      <a:r>
                        <a:rPr lang="en-US" sz="1400" b="1" dirty="0">
                          <a:effectLst/>
                        </a:rPr>
                        <a:t>2017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71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631,087,000.00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62092066"/>
                  </a:ext>
                </a:extLst>
              </a:tr>
              <a:tr h="265040">
                <a:tc>
                  <a:txBody>
                    <a:bodyPr/>
                    <a:lstStyle/>
                    <a:p>
                      <a:pPr algn="just">
                        <a:lnSpc>
                          <a:spcPct val="115000"/>
                        </a:lnSpc>
                        <a:spcAft>
                          <a:spcPts val="1000"/>
                        </a:spcAft>
                      </a:pPr>
                      <a:r>
                        <a:rPr lang="en-US" sz="1400" b="1" dirty="0">
                          <a:effectLst/>
                        </a:rPr>
                        <a:t>2018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297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2,971,070,160.00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0226197"/>
                  </a:ext>
                </a:extLst>
              </a:tr>
              <a:tr h="265040">
                <a:tc>
                  <a:txBody>
                    <a:bodyPr/>
                    <a:lstStyle/>
                    <a:p>
                      <a:pPr algn="just">
                        <a:lnSpc>
                          <a:spcPct val="115000"/>
                        </a:lnSpc>
                        <a:spcAft>
                          <a:spcPts val="1000"/>
                        </a:spcAft>
                      </a:pPr>
                      <a:r>
                        <a:rPr lang="en-US" sz="1400" b="1" dirty="0">
                          <a:effectLst/>
                        </a:rPr>
                        <a:t>2019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645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6,199,285,166.00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0095118"/>
                  </a:ext>
                </a:extLst>
              </a:tr>
              <a:tr h="265040">
                <a:tc>
                  <a:txBody>
                    <a:bodyPr/>
                    <a:lstStyle/>
                    <a:p>
                      <a:pPr algn="just">
                        <a:lnSpc>
                          <a:spcPct val="115000"/>
                        </a:lnSpc>
                        <a:spcAft>
                          <a:spcPts val="1000"/>
                        </a:spcAft>
                      </a:pPr>
                      <a:r>
                        <a:rPr lang="en-US" sz="1400" b="1" dirty="0">
                          <a:effectLst/>
                        </a:rPr>
                        <a:t>2020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493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4,515,093,300.00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44060159"/>
                  </a:ext>
                </a:extLst>
              </a:tr>
              <a:tr h="265040">
                <a:tc>
                  <a:txBody>
                    <a:bodyPr/>
                    <a:lstStyle/>
                    <a:p>
                      <a:pPr algn="just">
                        <a:lnSpc>
                          <a:spcPct val="115000"/>
                        </a:lnSpc>
                        <a:spcAft>
                          <a:spcPts val="1000"/>
                        </a:spcAft>
                      </a:pPr>
                      <a:r>
                        <a:rPr lang="en-US" sz="1400" b="1" dirty="0">
                          <a:effectLst/>
                        </a:rPr>
                        <a:t>2021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693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7,236,043,057.60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8310885"/>
                  </a:ext>
                </a:extLst>
              </a:tr>
              <a:tr h="265040">
                <a:tc>
                  <a:txBody>
                    <a:bodyPr/>
                    <a:lstStyle/>
                    <a:p>
                      <a:pPr marL="467995" algn="r">
                        <a:lnSpc>
                          <a:spcPct val="115000"/>
                        </a:lnSpc>
                        <a:spcAft>
                          <a:spcPts val="1000"/>
                        </a:spcAft>
                      </a:pPr>
                      <a:r>
                        <a:rPr lang="en-US" sz="1400" b="1" dirty="0">
                          <a:effectLst/>
                          <a:latin typeface="+mn-lt"/>
                        </a:rPr>
                        <a:t>TOTAL</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1" dirty="0">
                          <a:effectLst/>
                          <a:latin typeface="+mn-lt"/>
                        </a:rPr>
                        <a:t>2,264</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1" dirty="0">
                          <a:effectLst/>
                          <a:latin typeface="+mn-lt"/>
                        </a:rPr>
                        <a:t>21,978,806,183.60</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20428580"/>
                  </a:ext>
                </a:extLst>
              </a:tr>
            </a:tbl>
          </a:graphicData>
        </a:graphic>
      </p:graphicFrame>
      <p:pic>
        <p:nvPicPr>
          <p:cNvPr id="10" name="Picture 9"/>
          <p:cNvPicPr>
            <a:picLocks noChangeAspect="1" noChangeArrowheads="1"/>
          </p:cNvPicPr>
          <p:nvPr/>
        </p:nvPicPr>
        <p:blipFill>
          <a:blip r:embed="rId2"/>
          <a:srcRect/>
          <a:stretch>
            <a:fillRect/>
          </a:stretch>
        </p:blipFill>
        <p:spPr bwMode="auto">
          <a:xfrm>
            <a:off x="112713" y="5410200"/>
            <a:ext cx="915987" cy="960438"/>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6" name="Slide Number Placeholder 5"/>
          <p:cNvSpPr>
            <a:spLocks noGrp="1"/>
          </p:cNvSpPr>
          <p:nvPr>
            <p:ph type="sldNum" sz="quarter" idx="12"/>
          </p:nvPr>
        </p:nvSpPr>
        <p:spPr/>
        <p:txBody>
          <a:bodyPr/>
          <a:lstStyle/>
          <a:p>
            <a:fld id="{B96EEEEB-1621-435C-9ADB-EF1B7482A071}"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400" y="1168400"/>
            <a:ext cx="10502900" cy="5012141"/>
          </a:xfrm>
          <a:prstGeom prst="rect">
            <a:avLst/>
          </a:prstGeom>
        </p:spPr>
        <p:txBody>
          <a:bodyPr>
            <a:spAutoFit/>
          </a:bodyPr>
          <a:lstStyle/>
          <a:p>
            <a:pPr algn="just" eaLnBrk="1" fontAlgn="auto" hangingPunct="1">
              <a:lnSpc>
                <a:spcPct val="115000"/>
              </a:lnSpc>
              <a:spcBef>
                <a:spcPts val="0"/>
              </a:spcBef>
              <a:spcAft>
                <a:spcPts val="0"/>
              </a:spcAft>
              <a:defRPr/>
            </a:pPr>
            <a:r>
              <a:rPr lang="en-US" sz="1200" i="1" dirty="0" smtClean="0">
                <a:latin typeface="Times New Roman" panose="02020603050405020304" pitchFamily="18" charset="0"/>
                <a:ea typeface="Calibri" panose="020F0502020204030204" pitchFamily="34" charset="0"/>
                <a:cs typeface="Times New Roman" panose="02020603050405020304" pitchFamily="18" charset="0"/>
              </a:rPr>
              <a:t>FHAMB in </a:t>
            </a:r>
            <a:r>
              <a:rPr lang="en-US" sz="1200" i="1" dirty="0">
                <a:latin typeface="Times New Roman" panose="02020603050405020304" pitchFamily="18" charset="0"/>
                <a:ea typeface="Calibri" panose="020F0502020204030204" pitchFamily="34" charset="0"/>
                <a:cs typeface="Times New Roman" panose="02020603050405020304" pitchFamily="18" charset="0"/>
              </a:rPr>
              <a:t>playing its role as a Primary Mortgage Bank (PMB),  always articulates process flows for any mortgage business or marketing partnership it is involved </a:t>
            </a:r>
            <a:r>
              <a:rPr lang="en-US" sz="1200" i="1" dirty="0" smtClean="0">
                <a:latin typeface="Times New Roman" panose="02020603050405020304" pitchFamily="18" charset="0"/>
                <a:ea typeface="Calibri" panose="020F0502020204030204" pitchFamily="34" charset="0"/>
                <a:cs typeface="Times New Roman" panose="02020603050405020304" pitchFamily="18" charset="0"/>
              </a:rPr>
              <a:t>in towards determining project dynamics. </a:t>
            </a:r>
            <a:r>
              <a:rPr lang="en-US" sz="1200" i="1" dirty="0">
                <a:latin typeface="Times New Roman" panose="02020603050405020304" pitchFamily="18" charset="0"/>
                <a:ea typeface="Calibri" panose="020F0502020204030204" pitchFamily="34" charset="0"/>
                <a:cs typeface="Times New Roman" panose="02020603050405020304" pitchFamily="18" charset="0"/>
              </a:rPr>
              <a:t>A typical one we would like to discuss today is the Process Flow articulated for FMBN Funded Estates:</a:t>
            </a:r>
          </a:p>
          <a:p>
            <a:pPr algn="just" eaLnBrk="1" fontAlgn="auto" hangingPunct="1">
              <a:lnSpc>
                <a:spcPct val="115000"/>
              </a:lnSpc>
              <a:spcBef>
                <a:spcPts val="0"/>
              </a:spcBef>
              <a:spcAft>
                <a:spcPts val="0"/>
              </a:spcAft>
              <a:defRPr/>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Interested applicants (either from the formal or informal sector of the economy) must be contributors to the NHF Scheme.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Applicants must obtain and complete FMBN FUNDED ESTATES Houses Order/Application Form at a non-refundable fee of </a:t>
            </a:r>
            <a:r>
              <a:rPr lang="en-US" sz="1100" strike="dblStrike" dirty="0">
                <a:latin typeface="Times New Roman" panose="02020603050405020304" pitchFamily="18" charset="0"/>
                <a:ea typeface="Calibri" panose="020F0502020204030204" pitchFamily="34" charset="0"/>
                <a:cs typeface="Times New Roman" panose="02020603050405020304" pitchFamily="18" charset="0"/>
              </a:rPr>
              <a:t>N</a:t>
            </a:r>
            <a:r>
              <a:rPr lang="en-US" sz="1100" dirty="0">
                <a:latin typeface="Times New Roman" panose="02020603050405020304" pitchFamily="18" charset="0"/>
                <a:ea typeface="Calibri" panose="020F0502020204030204" pitchFamily="34" charset="0"/>
                <a:cs typeface="Times New Roman" panose="02020603050405020304" pitchFamily="18" charset="0"/>
              </a:rPr>
              <a:t>500.00 only.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 submits FMBN FUNDED ESTATE House Order/Application Form to FHAMB.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FHAMB (the Bank) collects Applicant’s Data for profiling.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Each Profiled and Pre-Qualified Applicant opens an Individual Current Account with the PMB.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Letter of House Offer/Allocation will be issued to each Profiled and Pre-Qualified Applicant.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Each Applicant with a Letter of House Offer/Allocation obtains and Completes NHF Loan Application Form.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 submits completed NHF Loan Application Form to the FHAMB.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 deposits Equity Contribution in his/her Account with the FHAMB where applicable.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retains Applicant’s Equity Contribution until NHF Loan is approved where applicable.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processes Applicants NHF Loan Application’s, Batches and submits them to FMBN for further processing; and follows up until approval is secured/obtained.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FMBN forwards approved Batched NHF Applications to the PMB.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accepts approved NHF Loans from FMBN within 60 Days.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issues NHF Loan Offer Letters to Applicants.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Applicants accept NHF Loan Offered.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follows up on NHF Loan Disbursement with FMBN.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FMBN disburses what is due to FHAMB and settle the Balance through inter-account settlement.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FHAMB informs the beneficiaries’ employers of the successful completion of the loan cycle.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obtains instruction(s) from individual beneficiary’s pay point or salary payment source to commence loan repayments.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Title and other Relevant Documents to the houses shall be processed by approved Legal Practitioner at the relevant State Land Registry or as directed/prescribed by FMBN.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On Full Liquidation of the NHF Loan, each Beneficiary’s Security/Collateral Documents are released to him/her.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100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The whole process terminates at this point.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507" name="Rectangle 2"/>
          <p:cNvSpPr>
            <a:spLocks noChangeArrowheads="1"/>
          </p:cNvSpPr>
          <p:nvPr/>
        </p:nvSpPr>
        <p:spPr bwMode="auto">
          <a:xfrm>
            <a:off x="787400" y="835025"/>
            <a:ext cx="10706100" cy="323850"/>
          </a:xfrm>
          <a:prstGeom prst="rect">
            <a:avLst/>
          </a:prstGeom>
          <a:noFill/>
          <a:ln w="9525">
            <a:noFill/>
            <a:miter lim="800000"/>
            <a:headEnd/>
            <a:tailEnd/>
          </a:ln>
        </p:spPr>
        <p:txBody>
          <a:bodyPr>
            <a:spAutoFit/>
          </a:bodyPr>
          <a:lstStyle/>
          <a:p>
            <a:pPr algn="ctr" eaLnBrk="1" hangingPunct="1">
              <a:lnSpc>
                <a:spcPct val="115000"/>
              </a:lnSpc>
              <a:spcAft>
                <a:spcPts val="1000"/>
              </a:spcAft>
            </a:pPr>
            <a:r>
              <a:rPr lang="en-US" altLang="en-US" sz="1400" b="1" u="sng">
                <a:latin typeface="Times New Roman" pitchFamily="18" charset="0"/>
                <a:ea typeface="Calibri" pitchFamily="34" charset="0"/>
                <a:cs typeface="Times New Roman" pitchFamily="18" charset="0"/>
              </a:rPr>
              <a:t>PROCESS FLOW:</a:t>
            </a:r>
            <a:endParaRPr lang="en-US" altLang="en-US" sz="1400">
              <a:latin typeface="Calibri" pitchFamily="34" charset="0"/>
              <a:ea typeface="Calibri" pitchFamily="34"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0"/>
            <a:ext cx="1150938" cy="120650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5" name="Slide Number Placeholder 4"/>
          <p:cNvSpPr>
            <a:spLocks noGrp="1"/>
          </p:cNvSpPr>
          <p:nvPr>
            <p:ph type="sldNum" sz="quarter" idx="12"/>
          </p:nvPr>
        </p:nvSpPr>
        <p:spPr/>
        <p:txBody>
          <a:bodyPr/>
          <a:lstStyle/>
          <a:p>
            <a:fld id="{B96EEEEB-1621-435C-9ADB-EF1B7482A071}"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62150" y="793750"/>
            <a:ext cx="9601200" cy="1303338"/>
          </a:xfrm>
        </p:spPr>
        <p:txBody>
          <a:bodyPr/>
          <a:lstStyle/>
          <a:p>
            <a:pPr eaLnBrk="1" hangingPunct="1"/>
            <a:r>
              <a:rPr lang="en-US" altLang="en-US" sz="2000" b="1" smtClean="0">
                <a:ln>
                  <a:noFill/>
                </a:ln>
                <a:latin typeface="Arial Black" pitchFamily="34" charset="0"/>
              </a:rPr>
              <a:t>FHAMB SUCCESS STORY:</a:t>
            </a:r>
            <a:r>
              <a:rPr lang="en-US" altLang="en-US" sz="1800" b="1" u="sng" smtClean="0">
                <a:ln>
                  <a:noFill/>
                </a:ln>
              </a:rPr>
              <a:t/>
            </a:r>
            <a:br>
              <a:rPr lang="en-US" altLang="en-US" sz="1800" b="1" u="sng" smtClean="0">
                <a:ln>
                  <a:noFill/>
                </a:ln>
              </a:rPr>
            </a:br>
            <a:r>
              <a:rPr lang="en-GB" altLang="en-US" sz="1800" smtClean="0">
                <a:ln>
                  <a:noFill/>
                </a:ln>
              </a:rPr>
              <a:t>In today’s business world, </a:t>
            </a:r>
            <a:r>
              <a:rPr lang="en-GB" altLang="en-US" sz="1800" b="1" smtClean="0">
                <a:ln>
                  <a:noFill/>
                </a:ln>
              </a:rPr>
              <a:t>collaboration</a:t>
            </a:r>
            <a:r>
              <a:rPr lang="en-GB" altLang="en-US" sz="1800" smtClean="0">
                <a:ln>
                  <a:noFill/>
                </a:ln>
              </a:rPr>
              <a:t> and </a:t>
            </a:r>
            <a:r>
              <a:rPr lang="en-GB" altLang="en-US" sz="1800" b="1" smtClean="0">
                <a:ln>
                  <a:noFill/>
                </a:ln>
              </a:rPr>
              <a:t>leveraging</a:t>
            </a:r>
            <a:r>
              <a:rPr lang="en-GB" altLang="en-US" sz="1800" smtClean="0">
                <a:ln>
                  <a:noFill/>
                </a:ln>
              </a:rPr>
              <a:t> are keys to success; and FHA Mortgage Bank Limited has deployed these two keywords in doing its business. This relationship depended business model has yielded so much results which can be seen in the tables below:</a:t>
            </a:r>
            <a:r>
              <a:rPr lang="en-US" altLang="en-US" sz="1800" smtClean="0">
                <a:ln>
                  <a:noFill/>
                </a:ln>
              </a:rPr>
              <a:t/>
            </a:r>
            <a:br>
              <a:rPr lang="en-US" altLang="en-US" sz="1800" smtClean="0">
                <a:ln>
                  <a:noFill/>
                </a:ln>
              </a:rPr>
            </a:br>
            <a:endParaRPr lang="en-US" altLang="en-US" sz="1800" smtClean="0">
              <a:ln>
                <a:noFill/>
              </a:ln>
            </a:endParaRPr>
          </a:p>
        </p:txBody>
      </p:sp>
      <p:graphicFrame>
        <p:nvGraphicFramePr>
          <p:cNvPr id="6" name="Content Placeholder 5"/>
          <p:cNvGraphicFramePr>
            <a:graphicFrameLocks noGrp="1"/>
          </p:cNvGraphicFramePr>
          <p:nvPr>
            <p:ph idx="1"/>
          </p:nvPr>
        </p:nvGraphicFramePr>
        <p:xfrm>
          <a:off x="1238252" y="2343150"/>
          <a:ext cx="9601196" cy="3982453"/>
        </p:xfrm>
        <a:graphic>
          <a:graphicData uri="http://schemas.openxmlformats.org/drawingml/2006/table">
            <a:tbl>
              <a:tblPr firstRow="1" firstCol="1" bandRow="1">
                <a:tableStyleId>{5C22544A-7EE6-4342-B048-85BDC9FD1C3A}</a:tableStyleId>
              </a:tblPr>
              <a:tblGrid>
                <a:gridCol w="733760">
                  <a:extLst>
                    <a:ext uri="{9D8B030D-6E8A-4147-A177-3AD203B41FA5}">
                      <a16:colId xmlns:a16="http://schemas.microsoft.com/office/drawing/2014/main" xmlns="" val="3177547030"/>
                    </a:ext>
                  </a:extLst>
                </a:gridCol>
                <a:gridCol w="2257568">
                  <a:extLst>
                    <a:ext uri="{9D8B030D-6E8A-4147-A177-3AD203B41FA5}">
                      <a16:colId xmlns:a16="http://schemas.microsoft.com/office/drawing/2014/main" xmlns="" val="2169023953"/>
                    </a:ext>
                  </a:extLst>
                </a:gridCol>
                <a:gridCol w="2024372">
                  <a:extLst>
                    <a:ext uri="{9D8B030D-6E8A-4147-A177-3AD203B41FA5}">
                      <a16:colId xmlns:a16="http://schemas.microsoft.com/office/drawing/2014/main" xmlns="" val="3749465910"/>
                    </a:ext>
                  </a:extLst>
                </a:gridCol>
                <a:gridCol w="2107801">
                  <a:extLst>
                    <a:ext uri="{9D8B030D-6E8A-4147-A177-3AD203B41FA5}">
                      <a16:colId xmlns:a16="http://schemas.microsoft.com/office/drawing/2014/main" xmlns="" val="3152088244"/>
                    </a:ext>
                  </a:extLst>
                </a:gridCol>
                <a:gridCol w="2477695">
                  <a:extLst>
                    <a:ext uri="{9D8B030D-6E8A-4147-A177-3AD203B41FA5}">
                      <a16:colId xmlns:a16="http://schemas.microsoft.com/office/drawing/2014/main" xmlns="" val="3683053064"/>
                    </a:ext>
                  </a:extLst>
                </a:gridCol>
              </a:tblGrid>
              <a:tr h="545432">
                <a:tc>
                  <a:txBody>
                    <a:bodyPr/>
                    <a:lstStyle/>
                    <a:p>
                      <a:pPr algn="ctr">
                        <a:lnSpc>
                          <a:spcPct val="115000"/>
                        </a:lnSpc>
                        <a:spcAft>
                          <a:spcPts val="1000"/>
                        </a:spcAft>
                      </a:pPr>
                      <a:r>
                        <a:rPr lang="en-US" sz="1600" dirty="0">
                          <a:effectLst/>
                        </a:rPr>
                        <a:t>S/NO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rPr>
                        <a:t>NAME OF ESTATE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rPr>
                        <a:t>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rPr>
                        <a:t>TOTAL NO. OF UNITS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rPr>
                        <a:t>TOTAL AMOUNT (</a:t>
                      </a:r>
                      <a:r>
                        <a:rPr lang="en-US" sz="1600" strike="dblStrike" dirty="0">
                          <a:effectLst/>
                        </a:rPr>
                        <a:t>N</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83080177"/>
                  </a:ext>
                </a:extLst>
              </a:tr>
              <a:tr h="477253">
                <a:tc>
                  <a:txBody>
                    <a:bodyPr/>
                    <a:lstStyle/>
                    <a:p>
                      <a:pPr marL="17145" algn="ctr">
                        <a:lnSpc>
                          <a:spcPct val="115000"/>
                        </a:lnSpc>
                        <a:spcAft>
                          <a:spcPts val="100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a:effectLst/>
                          <a:latin typeface="Arial Narrow" panose="020B0606020202030204" pitchFamily="34" charset="0"/>
                        </a:rPr>
                        <a:t>50-50 Unbeatable Offer at </a:t>
                      </a:r>
                      <a:r>
                        <a:rPr lang="en-US" sz="1400" b="0" dirty="0" err="1">
                          <a:effectLst/>
                          <a:latin typeface="Arial Narrow" panose="020B0606020202030204" pitchFamily="34" charset="0"/>
                        </a:rPr>
                        <a:t>Gwarimpa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Gwarimpa</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128</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1,451,991,214.22</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5866906"/>
                  </a:ext>
                </a:extLst>
              </a:tr>
              <a:tr h="477253">
                <a:tc>
                  <a:txBody>
                    <a:bodyPr/>
                    <a:lstStyle/>
                    <a:p>
                      <a:pPr marL="17145" algn="ctr">
                        <a:lnSpc>
                          <a:spcPct val="115000"/>
                        </a:lnSpc>
                        <a:spcAft>
                          <a:spcPts val="100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a:effectLst/>
                          <a:latin typeface="Arial Narrow" panose="020B0606020202030204" pitchFamily="34" charset="0"/>
                        </a:rPr>
                        <a:t>50-50 Unbeatable Offer at </a:t>
                      </a:r>
                      <a:r>
                        <a:rPr lang="en-US" sz="1400" b="0" dirty="0" err="1">
                          <a:effectLst/>
                          <a:latin typeface="Arial Narrow" panose="020B0606020202030204" pitchFamily="34" charset="0"/>
                        </a:rPr>
                        <a:t>Lugbe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83870" indent="-483870" algn="just">
                        <a:lnSpc>
                          <a:spcPct val="115000"/>
                        </a:lnSpc>
                        <a:spcAft>
                          <a:spcPts val="1000"/>
                        </a:spcAft>
                      </a:pPr>
                      <a:r>
                        <a:rPr lang="en-US" sz="1400" b="0" dirty="0" err="1">
                          <a:effectLst/>
                          <a:latin typeface="Arial Narrow" panose="020B0606020202030204" pitchFamily="34" charset="0"/>
                        </a:rPr>
                        <a:t>Lugbe</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18</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107,000,000.00</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88166136"/>
                  </a:ext>
                </a:extLst>
              </a:tr>
              <a:tr h="238626">
                <a:tc>
                  <a:txBody>
                    <a:bodyPr/>
                    <a:lstStyle/>
                    <a:p>
                      <a:pPr marL="17145" algn="ctr">
                        <a:lnSpc>
                          <a:spcPct val="115000"/>
                        </a:lnSpc>
                        <a:spcAft>
                          <a:spcPts val="100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a:effectLst/>
                          <a:latin typeface="Arial Narrow" panose="020B0606020202030204" pitchFamily="34" charset="0"/>
                        </a:rPr>
                        <a:t>Obada-</a:t>
                      </a:r>
                      <a:r>
                        <a:rPr lang="en-US" sz="1400" b="0" dirty="0" err="1">
                          <a:effectLst/>
                          <a:latin typeface="Arial Narrow" panose="020B0606020202030204" pitchFamily="34" charset="0"/>
                        </a:rPr>
                        <a:t>Oko</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Ogun</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97</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890,000,000.00</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3798379"/>
                  </a:ext>
                </a:extLst>
              </a:tr>
              <a:tr h="238626">
                <a:tc>
                  <a:txBody>
                    <a:bodyPr/>
                    <a:lstStyle/>
                    <a:p>
                      <a:pPr marL="17145" algn="ctr">
                        <a:lnSpc>
                          <a:spcPct val="115000"/>
                        </a:lnSpc>
                        <a:spcAft>
                          <a:spcPts val="100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err="1">
                          <a:effectLst/>
                          <a:latin typeface="Arial Narrow" panose="020B0606020202030204" pitchFamily="34" charset="0"/>
                        </a:rPr>
                        <a:t>Gombe</a:t>
                      </a:r>
                      <a:r>
                        <a:rPr lang="en-US" sz="1400" b="0" dirty="0">
                          <a:effectLst/>
                          <a:latin typeface="Arial Narrow" panose="020B0606020202030204" pitchFamily="34" charset="0"/>
                        </a:rPr>
                        <a:t> Housing Estate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Gombe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72</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693,600,000.00</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9267741"/>
                  </a:ext>
                </a:extLst>
              </a:tr>
              <a:tr h="477253">
                <a:tc>
                  <a:txBody>
                    <a:bodyPr/>
                    <a:lstStyle/>
                    <a:p>
                      <a:pPr marL="17145" algn="ctr">
                        <a:lnSpc>
                          <a:spcPct val="115000"/>
                        </a:lnSpc>
                        <a:spcAft>
                          <a:spcPts val="100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err="1">
                          <a:effectLst/>
                          <a:latin typeface="Arial Narrow" panose="020B0606020202030204" pitchFamily="34" charset="0"/>
                        </a:rPr>
                        <a:t>Gonin</a:t>
                      </a:r>
                      <a:r>
                        <a:rPr lang="en-US" sz="1400" b="0" dirty="0">
                          <a:effectLst/>
                          <a:latin typeface="Arial Narrow" panose="020B0606020202030204" pitchFamily="34" charset="0"/>
                        </a:rPr>
                        <a:t>-Gora Housing Estate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Kaduna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85</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666,500,000.00</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0220574"/>
                  </a:ext>
                </a:extLst>
              </a:tr>
              <a:tr h="238626">
                <a:tc>
                  <a:txBody>
                    <a:bodyPr/>
                    <a:lstStyle/>
                    <a:p>
                      <a:pPr algn="ctr">
                        <a:lnSpc>
                          <a:spcPct val="115000"/>
                        </a:lnSpc>
                        <a:spcAft>
                          <a:spcPts val="100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Abesan-13 Estate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Iyana-</a:t>
                      </a:r>
                      <a:r>
                        <a:rPr lang="en-US" sz="1400" b="0" dirty="0" err="1">
                          <a:effectLst/>
                          <a:latin typeface="Arial Narrow" panose="020B0606020202030204" pitchFamily="34" charset="0"/>
                        </a:rPr>
                        <a:t>Ipaja</a:t>
                      </a:r>
                      <a:r>
                        <a:rPr lang="en-US" sz="1400" b="0" dirty="0">
                          <a:effectLst/>
                          <a:latin typeface="Arial Narrow" panose="020B0606020202030204" pitchFamily="34" charset="0"/>
                        </a:rPr>
                        <a:t>, Lagos</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71</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1,065,000,000.00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38795225"/>
                  </a:ext>
                </a:extLst>
              </a:tr>
              <a:tr h="238626">
                <a:tc>
                  <a:txBody>
                    <a:bodyPr/>
                    <a:lstStyle/>
                    <a:p>
                      <a:pPr algn="ctr">
                        <a:lnSpc>
                          <a:spcPct val="115000"/>
                        </a:lnSpc>
                        <a:spcAft>
                          <a:spcPts val="100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Yenagoa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Yenagoa</a:t>
                      </a:r>
                      <a:r>
                        <a:rPr lang="en-US" sz="1400" b="0" dirty="0">
                          <a:effectLst/>
                          <a:latin typeface="Arial Narrow" panose="020B0606020202030204" pitchFamily="34" charset="0"/>
                        </a:rPr>
                        <a:t>, </a:t>
                      </a:r>
                      <a:r>
                        <a:rPr lang="en-US" sz="1400" b="0" dirty="0" err="1">
                          <a:effectLst/>
                          <a:latin typeface="Arial Narrow" panose="020B0606020202030204" pitchFamily="34" charset="0"/>
                        </a:rPr>
                        <a:t>Bayelsa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80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2,955,600,000.00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0827412"/>
                  </a:ext>
                </a:extLst>
              </a:tr>
              <a:tr h="238626">
                <a:tc>
                  <a:txBody>
                    <a:bodyPr/>
                    <a:lstStyle/>
                    <a:p>
                      <a:pPr algn="ctr">
                        <a:lnSpc>
                          <a:spcPct val="115000"/>
                        </a:lnSpc>
                        <a:spcAft>
                          <a:spcPts val="100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err="1">
                          <a:effectLst/>
                          <a:latin typeface="Arial Narrow" panose="020B0606020202030204" pitchFamily="34" charset="0"/>
                        </a:rPr>
                        <a:t>Odukpani</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Odukpani</a:t>
                      </a:r>
                      <a:r>
                        <a:rPr lang="en-US" sz="1400" b="0" dirty="0">
                          <a:effectLst/>
                          <a:latin typeface="Arial Narrow" panose="020B0606020202030204" pitchFamily="34" charset="0"/>
                        </a:rPr>
                        <a:t>, Cross River</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83</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841,000,000.00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32517636"/>
                  </a:ext>
                </a:extLst>
              </a:tr>
              <a:tr h="238626">
                <a:tc>
                  <a:txBody>
                    <a:bodyPr/>
                    <a:lstStyle/>
                    <a:p>
                      <a:pPr algn="ctr">
                        <a:lnSpc>
                          <a:spcPct val="115000"/>
                        </a:lnSpc>
                        <a:spcAft>
                          <a:spcPts val="1000"/>
                        </a:spcAft>
                      </a:pPr>
                      <a:r>
                        <a:rPr lang="en-US" sz="14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a:effectLst/>
                          <a:latin typeface="Arial Narrow" panose="020B0606020202030204" pitchFamily="34" charset="0"/>
                        </a:rPr>
                        <a:t>Paradise Hill</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a:effectLst/>
                          <a:latin typeface="Arial Narrow" panose="020B0606020202030204" pitchFamily="34" charset="0"/>
                        </a:rPr>
                        <a:t>Apo-</a:t>
                      </a:r>
                      <a:r>
                        <a:rPr lang="en-US" sz="1400" b="0" dirty="0" err="1">
                          <a:effectLst/>
                          <a:latin typeface="Arial Narrow" panose="020B0606020202030204" pitchFamily="34" charset="0"/>
                        </a:rPr>
                        <a:t>Guzape</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40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3,071,000,000.00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6310815"/>
                  </a:ext>
                </a:extLst>
              </a:tr>
              <a:tr h="238626">
                <a:tc>
                  <a:txBody>
                    <a:bodyPr/>
                    <a:lstStyle/>
                    <a:p>
                      <a:pPr algn="ctr">
                        <a:lnSpc>
                          <a:spcPct val="115000"/>
                        </a:lnSpc>
                        <a:spcAft>
                          <a:spcPts val="100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err="1">
                          <a:effectLst/>
                          <a:latin typeface="Arial Narrow" panose="020B0606020202030204" pitchFamily="34" charset="0"/>
                        </a:rPr>
                        <a:t>Zuba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err="1">
                          <a:effectLst/>
                          <a:latin typeface="Arial Narrow" panose="020B0606020202030204" pitchFamily="34" charset="0"/>
                        </a:rPr>
                        <a:t>Zuba</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24</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156,000,000.00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2830271"/>
                  </a:ext>
                </a:extLst>
              </a:tr>
              <a:tr h="238626">
                <a:tc>
                  <a:txBody>
                    <a:bodyPr/>
                    <a:lstStyle/>
                    <a:p>
                      <a:pPr marL="467995" algn="r">
                        <a:lnSpc>
                          <a:spcPct val="115000"/>
                        </a:lnSpc>
                        <a:spcAft>
                          <a:spcPts val="100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r" defTabSz="457200" rtl="0" eaLnBrk="1" fontAlgn="auto" latinLnBrk="0" hangingPunct="1">
                        <a:lnSpc>
                          <a:spcPct val="115000"/>
                        </a:lnSpc>
                        <a:spcBef>
                          <a:spcPts val="0"/>
                        </a:spcBef>
                        <a:spcAft>
                          <a:spcPts val="1000"/>
                        </a:spcAft>
                        <a:buClrTx/>
                        <a:buSzTx/>
                        <a:buFontTx/>
                        <a:buNone/>
                        <a:tabLst/>
                        <a:defRPr/>
                      </a:pPr>
                      <a:r>
                        <a:rPr lang="en-US" sz="1400" b="1" dirty="0" smtClean="0">
                          <a:effectLst/>
                          <a:latin typeface="Arial Narrow" panose="020B0606020202030204" pitchFamily="34" charset="0"/>
                        </a:rPr>
                        <a:t>TOTAL</a:t>
                      </a:r>
                      <a:r>
                        <a:rPr lang="en-US" sz="1400" b="1" dirty="0">
                          <a:effectLst/>
                          <a:latin typeface="Arial Narrow" panose="020B0606020202030204" pitchFamily="34" charset="0"/>
                        </a:rPr>
                        <a:t> </a:t>
                      </a:r>
                      <a:endParaRPr lang="en-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1" dirty="0">
                          <a:effectLst/>
                          <a:latin typeface="Arial Narrow" panose="020B0606020202030204" pitchFamily="34" charset="0"/>
                        </a:rPr>
                        <a:t>698</a:t>
                      </a:r>
                      <a:endParaRPr lang="en-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1" dirty="0">
                          <a:effectLst/>
                          <a:latin typeface="Arial Narrow" panose="020B0606020202030204" pitchFamily="34" charset="0"/>
                        </a:rPr>
                        <a:t>11,897,691,214.22</a:t>
                      </a:r>
                      <a:endParaRPr lang="en-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07380335"/>
                  </a:ext>
                </a:extLst>
              </a:tr>
            </a:tbl>
          </a:graphicData>
        </a:graphic>
      </p:graphicFrame>
      <p:sp>
        <p:nvSpPr>
          <p:cNvPr id="22532" name="Rectangle 2"/>
          <p:cNvSpPr>
            <a:spLocks noChangeArrowheads="1"/>
          </p:cNvSpPr>
          <p:nvPr/>
        </p:nvSpPr>
        <p:spPr bwMode="auto">
          <a:xfrm>
            <a:off x="-3552825" y="23813"/>
            <a:ext cx="19297650" cy="522287"/>
          </a:xfrm>
          <a:prstGeom prst="rect">
            <a:avLst/>
          </a:prstGeom>
          <a:noFill/>
          <a:ln w="9525">
            <a:noFill/>
            <a:miter lim="800000"/>
            <a:headEnd/>
            <a:tailEnd/>
          </a:ln>
          <a:effectLst/>
        </p:spPr>
        <p:txBody>
          <a:bodyPr anchor="ctr">
            <a:spAutoFit/>
          </a:bodyPr>
          <a:lstStyle/>
          <a:p>
            <a:pPr defTabSz="914400">
              <a:buFontTx/>
              <a:buChar char="•"/>
            </a:pPr>
            <a:r>
              <a:rPr lang="en-US" altLang="en-US" sz="1000" b="1" u="sng">
                <a:latin typeface="Century Gothic" pitchFamily="34" charset="0"/>
                <a:cs typeface="Times New Roman" pitchFamily="18" charset="0"/>
              </a:rPr>
              <a:t>Partnership with Federal Housing Authority:</a:t>
            </a:r>
            <a:endParaRPr lang="en-US" altLang="en-US" sz="1100">
              <a:latin typeface="Arial" charset="0"/>
            </a:endParaRPr>
          </a:p>
          <a:p>
            <a:pPr defTabSz="914400"/>
            <a:endParaRPr lang="en-US" altLang="en-US">
              <a:latin typeface="Arial" charset="0"/>
            </a:endParaRPr>
          </a:p>
        </p:txBody>
      </p:sp>
      <p:sp>
        <p:nvSpPr>
          <p:cNvPr id="22533" name="Rectangle 7"/>
          <p:cNvSpPr>
            <a:spLocks noChangeArrowheads="1"/>
          </p:cNvSpPr>
          <p:nvPr/>
        </p:nvSpPr>
        <p:spPr bwMode="auto">
          <a:xfrm>
            <a:off x="814388" y="1976438"/>
            <a:ext cx="5459412" cy="358775"/>
          </a:xfrm>
          <a:prstGeom prst="rect">
            <a:avLst/>
          </a:prstGeom>
          <a:noFill/>
          <a:ln w="9525">
            <a:noFill/>
            <a:miter lim="800000"/>
            <a:headEnd/>
            <a:tailEnd/>
          </a:ln>
        </p:spPr>
        <p:txBody>
          <a:bodyPr wrap="none">
            <a:spAutoFit/>
          </a:bodyPr>
          <a:lstStyle/>
          <a:p>
            <a:pPr marL="342900" indent="-342900" algn="just" eaLnBrk="1" hangingPunct="1">
              <a:lnSpc>
                <a:spcPct val="115000"/>
              </a:lnSpc>
              <a:buFont typeface="Garamond" pitchFamily="18" charset="0"/>
              <a:buAutoNum type="arabicPeriod"/>
            </a:pPr>
            <a:r>
              <a:rPr lang="en-US" altLang="en-US" sz="1600" b="1" u="sng">
                <a:latin typeface="Arial Black" pitchFamily="34" charset="0"/>
                <a:cs typeface="Times New Roman" pitchFamily="18" charset="0"/>
              </a:rPr>
              <a:t>Partnership with Federal Housing Authority:</a:t>
            </a:r>
            <a:endParaRPr lang="en-US" altLang="en-US" sz="1600">
              <a:latin typeface="Arial Black" pitchFamily="34" charset="0"/>
              <a:ea typeface="Calibri" pitchFamily="34" charset="0"/>
              <a:cs typeface="Times New Roman" pitchFamily="18" charset="0"/>
            </a:endParaRPr>
          </a:p>
        </p:txBody>
      </p:sp>
      <p:pic>
        <p:nvPicPr>
          <p:cNvPr id="9" name="Picture 8"/>
          <p:cNvPicPr>
            <a:picLocks noChangeAspect="1" noChangeArrowheads="1"/>
          </p:cNvPicPr>
          <p:nvPr/>
        </p:nvPicPr>
        <p:blipFill>
          <a:blip r:embed="rId2"/>
          <a:srcRect/>
          <a:stretch>
            <a:fillRect/>
          </a:stretch>
        </p:blipFill>
        <p:spPr bwMode="auto">
          <a:xfrm>
            <a:off x="663575" y="644525"/>
            <a:ext cx="1149350" cy="120650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7" name="Slide Number Placeholder 6"/>
          <p:cNvSpPr>
            <a:spLocks noGrp="1"/>
          </p:cNvSpPr>
          <p:nvPr>
            <p:ph type="sldNum" sz="quarter" idx="12"/>
          </p:nvPr>
        </p:nvSpPr>
        <p:spPr/>
        <p:txBody>
          <a:bodyPr/>
          <a:lstStyle/>
          <a:p>
            <a:fld id="{7F46D5BD-1AC2-4923-8AB1-B7AA4D0F57D8}"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hart 1"/>
          <p:cNvPicPr>
            <a:picLocks noChangeArrowheads="1"/>
          </p:cNvPicPr>
          <p:nvPr/>
        </p:nvPicPr>
        <p:blipFill>
          <a:blip r:embed="rId2"/>
          <a:srcRect/>
          <a:stretch>
            <a:fillRect/>
          </a:stretch>
        </p:blipFill>
        <p:spPr bwMode="auto">
          <a:xfrm>
            <a:off x="666750" y="1546225"/>
            <a:ext cx="5524500" cy="4479925"/>
          </a:xfrm>
          <a:prstGeom prst="rect">
            <a:avLst/>
          </a:prstGeom>
          <a:noFill/>
          <a:ln w="9525">
            <a:noFill/>
            <a:miter lim="800000"/>
            <a:headEnd/>
            <a:tailEnd/>
          </a:ln>
        </p:spPr>
      </p:pic>
      <p:pic>
        <p:nvPicPr>
          <p:cNvPr id="3075" name="Chart 1"/>
          <p:cNvPicPr>
            <a:picLocks noChangeArrowheads="1"/>
          </p:cNvPicPr>
          <p:nvPr/>
        </p:nvPicPr>
        <p:blipFill>
          <a:blip r:embed="rId3"/>
          <a:srcRect r="-56"/>
          <a:stretch>
            <a:fillRect/>
          </a:stretch>
        </p:blipFill>
        <p:spPr bwMode="auto">
          <a:xfrm>
            <a:off x="6343650" y="1546225"/>
            <a:ext cx="5200650" cy="4479925"/>
          </a:xfrm>
          <a:prstGeom prst="rect">
            <a:avLst/>
          </a:prstGeom>
          <a:noFill/>
          <a:ln w="9525">
            <a:noFill/>
            <a:miter lim="800000"/>
            <a:headEnd/>
            <a:tailEnd/>
          </a:ln>
        </p:spPr>
      </p:pic>
      <p:pic>
        <p:nvPicPr>
          <p:cNvPr id="4" name="Picture 3"/>
          <p:cNvPicPr>
            <a:picLocks noChangeAspect="1" noChangeArrowheads="1"/>
          </p:cNvPicPr>
          <p:nvPr/>
        </p:nvPicPr>
        <p:blipFill>
          <a:blip r:embed="rId4"/>
          <a:srcRect/>
          <a:stretch>
            <a:fillRect/>
          </a:stretch>
        </p:blipFill>
        <p:spPr bwMode="auto">
          <a:xfrm>
            <a:off x="5848350" y="61118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a:extLst/>
        </p:spPr>
      </p:pic>
      <p:sp>
        <p:nvSpPr>
          <p:cNvPr id="5" name="Slide Number Placeholder 4"/>
          <p:cNvSpPr>
            <a:spLocks noGrp="1"/>
          </p:cNvSpPr>
          <p:nvPr>
            <p:ph type="sldNum" sz="quarter" idx="12"/>
          </p:nvPr>
        </p:nvSpPr>
        <p:spPr/>
        <p:txBody>
          <a:bodyPr/>
          <a:lstStyle/>
          <a:p>
            <a:fld id="{B96EEEEB-1621-435C-9ADB-EF1B7482A071}"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 ROLE OF PRIMARY MORTAGE BANKS IN FACILITATING MORTGAGE ORIGINATION">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THE ROLE OF PRIMARY MORTAGE BANKS IN FACILITATING MORTGAGE ORIGINATION.pot [Compatibility Mode]" id="{7CE3FD4F-1B87-495D-B160-45F8F666ECE8}" vid="{721DA1AE-E56E-40F7-B17D-58388ABEA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ROLE OF PRIMARY MORTAGE BANKS IN FACILITATING MORTGAGE ORIGINATION</Template>
  <TotalTime>41</TotalTime>
  <Words>1762</Words>
  <Application>Microsoft Office PowerPoint</Application>
  <PresentationFormat>Custom</PresentationFormat>
  <Paragraphs>364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 ROLE OF PRIMARY MORTAGE BANKS IN FACILITATING MORTGAGE ORIGINATION</vt:lpstr>
      <vt:lpstr>A PRESENTATION BY THE GUEST SPEAKER  MR. HAYATUDDEEN A. AWWAL, FNIQ MANAGING DIRECTOR/CEO OF FHA MORTGAGE BANK (FHAMB) LIMITED</vt:lpstr>
      <vt:lpstr>TOPIC:</vt:lpstr>
      <vt:lpstr>0</vt:lpstr>
      <vt:lpstr>Slide 4</vt:lpstr>
      <vt:lpstr>Slide 5</vt:lpstr>
      <vt:lpstr>Slide 6</vt:lpstr>
      <vt:lpstr>Slide 7</vt:lpstr>
      <vt:lpstr>FHAMB SUCCESS STORY: In today’s business world, collaboration and leveraging are keys to success; and FHA Mortgage Bank Limited has deployed these two keywords in doing its business. This relationship depended business model has yielded so much results which can be seen in the tables below: </vt:lpstr>
      <vt:lpstr>Slide 9</vt:lpstr>
      <vt:lpstr>Slide 10</vt:lpstr>
      <vt:lpstr>Slide 11</vt:lpstr>
      <vt:lpstr>Slide 12</vt:lpstr>
      <vt:lpstr>Slide 13</vt:lpstr>
      <vt:lpstr>CHALLENGES/CONCLUSION/RECOMENDATION: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BY THE GUEST SPEAKER  MR. HAYATUDDEEN A. AWWAL, FNIQ MANAGING DIRECTOR/CEO OF FHA MORTGAGE BANK (FHAMB) LIMITED</dc:title>
  <dc:creator>chijioke.enukorah</dc:creator>
  <cp:lastModifiedBy>barbara.garba</cp:lastModifiedBy>
  <cp:revision>16</cp:revision>
  <dcterms:created xsi:type="dcterms:W3CDTF">2021-11-09T07:40:50Z</dcterms:created>
  <dcterms:modified xsi:type="dcterms:W3CDTF">2021-11-09T08:26:16Z</dcterms:modified>
</cp:coreProperties>
</file>